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6" r:id="rId2"/>
  </p:sldMasterIdLst>
  <p:notesMasterIdLst>
    <p:notesMasterId r:id="rId17"/>
  </p:notesMasterIdLst>
  <p:sldIdLst>
    <p:sldId id="256" r:id="rId3"/>
    <p:sldId id="276" r:id="rId4"/>
    <p:sldId id="277" r:id="rId5"/>
    <p:sldId id="278" r:id="rId6"/>
    <p:sldId id="259" r:id="rId7"/>
    <p:sldId id="264" r:id="rId8"/>
    <p:sldId id="266" r:id="rId9"/>
    <p:sldId id="268" r:id="rId10"/>
    <p:sldId id="267" r:id="rId11"/>
    <p:sldId id="269" r:id="rId12"/>
    <p:sldId id="274" r:id="rId13"/>
    <p:sldId id="272" r:id="rId14"/>
    <p:sldId id="273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818"/>
    <a:srgbClr val="0F0C17"/>
    <a:srgbClr val="0C379E"/>
    <a:srgbClr val="A4E0E8"/>
    <a:srgbClr val="0B5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3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0" y="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njamin%20Palmer\Documents\Work\Requests\Wallace\Data%20For%20PPT%20PResentation%20(version%201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njamin%20Palmer\Documents\Work\Requests\Wallace\Data%20For%20PPT%20PResent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njamin%20Palmer\Documents\Work\Requests\Wallace\Data%20For%20PPT%20PResenta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7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7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7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njamin%20Palmer\Documents\Work\Requests\Wallace\Data%20For%20PPT%20PResentatio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njamin%20Palmer\Documents\Work\Requests\Wallace\Data%20For%20PPT%20PResentatio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njamin%20Palmer\Documents\Work\Requests\Wallace\Data%20For%20PPT%20PResentatio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njamin%20Palmer\Documents\Work\Requests\Wallace\Data%20For%20PPT%20PRes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66809778417"/>
          <c:y val="5.3484689973221922E-2"/>
          <c:w val="0.8734147726812227"/>
          <c:h val="0.69334734692503985"/>
        </c:manualLayout>
      </c:layou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Orange County (7.4%)</c:v>
                </c:pt>
              </c:strCache>
            </c:strRef>
          </c:tx>
          <c:marker>
            <c:symbol val="none"/>
          </c:marker>
          <c:cat>
            <c:numRef>
              <c:f>Sheet1!$B$2:$FM$2</c:f>
              <c:numCache>
                <c:formatCode>[$-409]mmm\-yy;@</c:formatCode>
                <c:ptCount val="168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</c:numCache>
            </c:numRef>
          </c:cat>
          <c:val>
            <c:numRef>
              <c:f>Sheet1!$B$3:$FM$3</c:f>
              <c:numCache>
                <c:formatCode>#0.0%</c:formatCode>
                <c:ptCount val="168"/>
                <c:pt idx="0">
                  <c:v>3.6999999999999998E-2</c:v>
                </c:pt>
                <c:pt idx="1">
                  <c:v>3.5999999999999997E-2</c:v>
                </c:pt>
                <c:pt idx="2">
                  <c:v>3.5999999999999997E-2</c:v>
                </c:pt>
                <c:pt idx="3">
                  <c:v>3.5000000000000003E-2</c:v>
                </c:pt>
                <c:pt idx="4">
                  <c:v>3.4000000000000002E-2</c:v>
                </c:pt>
                <c:pt idx="5">
                  <c:v>0.04</c:v>
                </c:pt>
                <c:pt idx="6">
                  <c:v>4.2000000000000003E-2</c:v>
                </c:pt>
                <c:pt idx="7">
                  <c:v>4.1000000000000002E-2</c:v>
                </c:pt>
                <c:pt idx="8">
                  <c:v>4.1000000000000002E-2</c:v>
                </c:pt>
                <c:pt idx="9">
                  <c:v>4.1000000000000002E-2</c:v>
                </c:pt>
                <c:pt idx="10">
                  <c:v>4.2000000000000003E-2</c:v>
                </c:pt>
                <c:pt idx="11">
                  <c:v>4.2000000000000003E-2</c:v>
                </c:pt>
                <c:pt idx="12">
                  <c:v>4.3999999999999997E-2</c:v>
                </c:pt>
                <c:pt idx="13">
                  <c:v>4.2999999999999997E-2</c:v>
                </c:pt>
                <c:pt idx="14">
                  <c:v>4.5999999999999999E-2</c:v>
                </c:pt>
                <c:pt idx="15">
                  <c:v>4.2999999999999997E-2</c:v>
                </c:pt>
                <c:pt idx="16">
                  <c:v>4.7E-2</c:v>
                </c:pt>
                <c:pt idx="17">
                  <c:v>5.2999999999999999E-2</c:v>
                </c:pt>
                <c:pt idx="18">
                  <c:v>5.7000000000000002E-2</c:v>
                </c:pt>
                <c:pt idx="19">
                  <c:v>5.8999999999999997E-2</c:v>
                </c:pt>
                <c:pt idx="20">
                  <c:v>5.8000000000000003E-2</c:v>
                </c:pt>
                <c:pt idx="21">
                  <c:v>0.06</c:v>
                </c:pt>
                <c:pt idx="22">
                  <c:v>6.2E-2</c:v>
                </c:pt>
                <c:pt idx="23">
                  <c:v>6.5000000000000002E-2</c:v>
                </c:pt>
                <c:pt idx="24">
                  <c:v>7.2999999999999995E-2</c:v>
                </c:pt>
                <c:pt idx="25">
                  <c:v>7.6999999999999999E-2</c:v>
                </c:pt>
                <c:pt idx="26">
                  <c:v>8.2000000000000003E-2</c:v>
                </c:pt>
                <c:pt idx="27">
                  <c:v>7.9000000000000001E-2</c:v>
                </c:pt>
                <c:pt idx="28">
                  <c:v>8.2000000000000003E-2</c:v>
                </c:pt>
                <c:pt idx="29">
                  <c:v>0.09</c:v>
                </c:pt>
                <c:pt idx="30">
                  <c:v>9.2999999999999999E-2</c:v>
                </c:pt>
                <c:pt idx="31">
                  <c:v>9.2999999999999999E-2</c:v>
                </c:pt>
                <c:pt idx="32">
                  <c:v>9.1999999999999998E-2</c:v>
                </c:pt>
                <c:pt idx="33">
                  <c:v>9.4E-2</c:v>
                </c:pt>
                <c:pt idx="34">
                  <c:v>9.1999999999999998E-2</c:v>
                </c:pt>
                <c:pt idx="35">
                  <c:v>9.0999999999999998E-2</c:v>
                </c:pt>
                <c:pt idx="36">
                  <c:v>0.10100000000000001</c:v>
                </c:pt>
                <c:pt idx="37">
                  <c:v>9.9000000000000005E-2</c:v>
                </c:pt>
                <c:pt idx="38">
                  <c:v>0.10100000000000001</c:v>
                </c:pt>
                <c:pt idx="39">
                  <c:v>9.6000000000000002E-2</c:v>
                </c:pt>
                <c:pt idx="40">
                  <c:v>9.2999999999999999E-2</c:v>
                </c:pt>
                <c:pt idx="41">
                  <c:v>9.8000000000000004E-2</c:v>
                </c:pt>
                <c:pt idx="42">
                  <c:v>0.10100000000000001</c:v>
                </c:pt>
                <c:pt idx="43">
                  <c:v>9.9000000000000005E-2</c:v>
                </c:pt>
                <c:pt idx="44">
                  <c:v>9.7000000000000003E-2</c:v>
                </c:pt>
                <c:pt idx="45">
                  <c:v>9.6000000000000002E-2</c:v>
                </c:pt>
                <c:pt idx="46">
                  <c:v>9.7000000000000003E-2</c:v>
                </c:pt>
                <c:pt idx="47">
                  <c:v>9.0999999999999998E-2</c:v>
                </c:pt>
                <c:pt idx="48">
                  <c:v>9.5000000000000001E-2</c:v>
                </c:pt>
                <c:pt idx="49">
                  <c:v>9.1999999999999998E-2</c:v>
                </c:pt>
                <c:pt idx="50">
                  <c:v>9.1999999999999998E-2</c:v>
                </c:pt>
                <c:pt idx="51">
                  <c:v>8.7999999999999995E-2</c:v>
                </c:pt>
                <c:pt idx="52">
                  <c:v>8.7999999999999995E-2</c:v>
                </c:pt>
                <c:pt idx="53">
                  <c:v>9.4E-2</c:v>
                </c:pt>
                <c:pt idx="54">
                  <c:v>9.6000000000000002E-2</c:v>
                </c:pt>
                <c:pt idx="55">
                  <c:v>9.2999999999999999E-2</c:v>
                </c:pt>
                <c:pt idx="56">
                  <c:v>0.09</c:v>
                </c:pt>
                <c:pt idx="57">
                  <c:v>8.8999999999999996E-2</c:v>
                </c:pt>
                <c:pt idx="58">
                  <c:v>8.5999999999999993E-2</c:v>
                </c:pt>
                <c:pt idx="59">
                  <c:v>8.2000000000000003E-2</c:v>
                </c:pt>
                <c:pt idx="60">
                  <c:v>8.4000000000000005E-2</c:v>
                </c:pt>
                <c:pt idx="61">
                  <c:v>8.4000000000000005E-2</c:v>
                </c:pt>
                <c:pt idx="62">
                  <c:v>8.3000000000000004E-2</c:v>
                </c:pt>
                <c:pt idx="63">
                  <c:v>7.6999999999999999E-2</c:v>
                </c:pt>
                <c:pt idx="64">
                  <c:v>7.8E-2</c:v>
                </c:pt>
                <c:pt idx="65">
                  <c:v>8.3000000000000004E-2</c:v>
                </c:pt>
                <c:pt idx="66">
                  <c:v>8.5000000000000006E-2</c:v>
                </c:pt>
                <c:pt idx="67">
                  <c:v>8.1000000000000003E-2</c:v>
                </c:pt>
                <c:pt idx="68">
                  <c:v>7.3999999999999996E-2</c:v>
                </c:pt>
                <c:pt idx="69">
                  <c:v>7.4999999999999997E-2</c:v>
                </c:pt>
                <c:pt idx="70">
                  <c:v>7.1999999999999995E-2</c:v>
                </c:pt>
                <c:pt idx="71">
                  <c:v>7.0000000000000007E-2</c:v>
                </c:pt>
                <c:pt idx="72">
                  <c:v>7.3999999999999996E-2</c:v>
                </c:pt>
                <c:pt idx="73">
                  <c:v>7.0000000000000007E-2</c:v>
                </c:pt>
                <c:pt idx="74">
                  <c:v>6.8000000000000005E-2</c:v>
                </c:pt>
                <c:pt idx="75">
                  <c:v>6.3E-2</c:v>
                </c:pt>
                <c:pt idx="76">
                  <c:v>6.2E-2</c:v>
                </c:pt>
                <c:pt idx="77">
                  <c:v>6.9000000000000006E-2</c:v>
                </c:pt>
                <c:pt idx="78">
                  <c:v>7.0000000000000007E-2</c:v>
                </c:pt>
                <c:pt idx="79">
                  <c:v>6.8000000000000005E-2</c:v>
                </c:pt>
                <c:pt idx="80">
                  <c:v>6.4000000000000001E-2</c:v>
                </c:pt>
                <c:pt idx="81">
                  <c:v>6.5000000000000002E-2</c:v>
                </c:pt>
                <c:pt idx="82">
                  <c:v>6.0999999999999999E-2</c:v>
                </c:pt>
                <c:pt idx="83">
                  <c:v>5.7000000000000002E-2</c:v>
                </c:pt>
                <c:pt idx="84">
                  <c:v>0.06</c:v>
                </c:pt>
                <c:pt idx="85">
                  <c:v>0.06</c:v>
                </c:pt>
                <c:pt idx="86">
                  <c:v>5.8999999999999997E-2</c:v>
                </c:pt>
                <c:pt idx="87">
                  <c:v>5.0999999999999997E-2</c:v>
                </c:pt>
                <c:pt idx="88">
                  <c:v>5.1999999999999998E-2</c:v>
                </c:pt>
                <c:pt idx="89">
                  <c:v>5.6000000000000001E-2</c:v>
                </c:pt>
                <c:pt idx="90">
                  <c:v>0.06</c:v>
                </c:pt>
                <c:pt idx="91">
                  <c:v>5.8000000000000003E-2</c:v>
                </c:pt>
                <c:pt idx="92">
                  <c:v>5.2999999999999999E-2</c:v>
                </c:pt>
                <c:pt idx="93">
                  <c:v>5.1999999999999998E-2</c:v>
                </c:pt>
                <c:pt idx="94">
                  <c:v>5.0999999999999997E-2</c:v>
                </c:pt>
                <c:pt idx="95">
                  <c:v>4.5999999999999999E-2</c:v>
                </c:pt>
                <c:pt idx="96">
                  <c:v>0.05</c:v>
                </c:pt>
                <c:pt idx="97">
                  <c:v>4.7E-2</c:v>
                </c:pt>
                <c:pt idx="98">
                  <c:v>4.5999999999999999E-2</c:v>
                </c:pt>
                <c:pt idx="99">
                  <c:v>4.2999999999999997E-2</c:v>
                </c:pt>
                <c:pt idx="100">
                  <c:v>4.2999999999999997E-2</c:v>
                </c:pt>
                <c:pt idx="101">
                  <c:v>4.5999999999999999E-2</c:v>
                </c:pt>
                <c:pt idx="102">
                  <c:v>4.8000000000000001E-2</c:v>
                </c:pt>
                <c:pt idx="103">
                  <c:v>4.4999999999999998E-2</c:v>
                </c:pt>
                <c:pt idx="104">
                  <c:v>4.2000000000000003E-2</c:v>
                </c:pt>
                <c:pt idx="105">
                  <c:v>4.2999999999999997E-2</c:v>
                </c:pt>
                <c:pt idx="106">
                  <c:v>4.2000000000000003E-2</c:v>
                </c:pt>
                <c:pt idx="107">
                  <c:v>0.04</c:v>
                </c:pt>
                <c:pt idx="108">
                  <c:v>4.1000000000000002E-2</c:v>
                </c:pt>
                <c:pt idx="109">
                  <c:v>4.1000000000000002E-2</c:v>
                </c:pt>
                <c:pt idx="110">
                  <c:v>4.1000000000000002E-2</c:v>
                </c:pt>
                <c:pt idx="111">
                  <c:v>3.9E-2</c:v>
                </c:pt>
                <c:pt idx="112">
                  <c:v>3.6999999999999998E-2</c:v>
                </c:pt>
                <c:pt idx="113">
                  <c:v>4.2999999999999997E-2</c:v>
                </c:pt>
                <c:pt idx="114">
                  <c:v>4.4999999999999998E-2</c:v>
                </c:pt>
                <c:pt idx="115">
                  <c:v>4.2999999999999997E-2</c:v>
                </c:pt>
                <c:pt idx="116">
                  <c:v>4.1000000000000002E-2</c:v>
                </c:pt>
                <c:pt idx="117">
                  <c:v>4.1000000000000002E-2</c:v>
                </c:pt>
                <c:pt idx="118">
                  <c:v>3.6999999999999998E-2</c:v>
                </c:pt>
                <c:pt idx="119">
                  <c:v>3.5999999999999997E-2</c:v>
                </c:pt>
                <c:pt idx="120">
                  <c:v>0.04</c:v>
                </c:pt>
                <c:pt idx="121">
                  <c:v>3.7999999999999999E-2</c:v>
                </c:pt>
                <c:pt idx="122">
                  <c:v>3.5999999999999997E-2</c:v>
                </c:pt>
                <c:pt idx="123">
                  <c:v>3.3000000000000002E-2</c:v>
                </c:pt>
                <c:pt idx="124">
                  <c:v>3.2000000000000001E-2</c:v>
                </c:pt>
                <c:pt idx="125">
                  <c:v>3.6999999999999998E-2</c:v>
                </c:pt>
                <c:pt idx="126">
                  <c:v>3.9E-2</c:v>
                </c:pt>
                <c:pt idx="127">
                  <c:v>3.7999999999999999E-2</c:v>
                </c:pt>
                <c:pt idx="128">
                  <c:v>3.3000000000000002E-2</c:v>
                </c:pt>
                <c:pt idx="129">
                  <c:v>3.2000000000000001E-2</c:v>
                </c:pt>
                <c:pt idx="130">
                  <c:v>3.1E-2</c:v>
                </c:pt>
                <c:pt idx="131">
                  <c:v>2.9000000000000001E-2</c:v>
                </c:pt>
                <c:pt idx="132">
                  <c:v>3.2000000000000001E-2</c:v>
                </c:pt>
                <c:pt idx="133">
                  <c:v>3.1E-2</c:v>
                </c:pt>
                <c:pt idx="134">
                  <c:v>0.03</c:v>
                </c:pt>
                <c:pt idx="135">
                  <c:v>2.7E-2</c:v>
                </c:pt>
                <c:pt idx="136">
                  <c:v>2.5000000000000001E-2</c:v>
                </c:pt>
                <c:pt idx="137">
                  <c:v>3.3000000000000002E-2</c:v>
                </c:pt>
                <c:pt idx="138">
                  <c:v>3.3000000000000002E-2</c:v>
                </c:pt>
                <c:pt idx="139">
                  <c:v>3.2000000000000001E-2</c:v>
                </c:pt>
                <c:pt idx="140">
                  <c:v>2.8000000000000001E-2</c:v>
                </c:pt>
                <c:pt idx="141">
                  <c:v>2.9000000000000001E-2</c:v>
                </c:pt>
                <c:pt idx="142">
                  <c:v>2.8000000000000001E-2</c:v>
                </c:pt>
                <c:pt idx="143">
                  <c:v>2.9000000000000001E-2</c:v>
                </c:pt>
                <c:pt idx="144">
                  <c:v>3.3000000000000002E-2</c:v>
                </c:pt>
                <c:pt idx="145">
                  <c:v>0.03</c:v>
                </c:pt>
                <c:pt idx="146">
                  <c:v>0.03</c:v>
                </c:pt>
                <c:pt idx="147">
                  <c:v>2.5000000000000001E-2</c:v>
                </c:pt>
                <c:pt idx="148">
                  <c:v>2.4E-2</c:v>
                </c:pt>
                <c:pt idx="149">
                  <c:v>2.9000000000000001E-2</c:v>
                </c:pt>
                <c:pt idx="150">
                  <c:v>3.1E-2</c:v>
                </c:pt>
                <c:pt idx="151">
                  <c:v>0.03</c:v>
                </c:pt>
                <c:pt idx="152">
                  <c:v>2.5000000000000001E-2</c:v>
                </c:pt>
                <c:pt idx="153">
                  <c:v>2.5999999999999999E-2</c:v>
                </c:pt>
                <c:pt idx="154">
                  <c:v>2.5999999999999999E-2</c:v>
                </c:pt>
                <c:pt idx="155">
                  <c:v>2.4E-2</c:v>
                </c:pt>
                <c:pt idx="156">
                  <c:v>2.9000000000000001E-2</c:v>
                </c:pt>
                <c:pt idx="157">
                  <c:v>2.8000000000000001E-2</c:v>
                </c:pt>
                <c:pt idx="158">
                  <c:v>3.6999999999999998E-2</c:v>
                </c:pt>
                <c:pt idx="159">
                  <c:v>0.13800000000000001</c:v>
                </c:pt>
                <c:pt idx="160">
                  <c:v>0.14699999999999999</c:v>
                </c:pt>
                <c:pt idx="161">
                  <c:v>0.13600000000000001</c:v>
                </c:pt>
                <c:pt idx="162">
                  <c:v>0.124</c:v>
                </c:pt>
                <c:pt idx="163">
                  <c:v>9.5000000000000001E-2</c:v>
                </c:pt>
                <c:pt idx="164">
                  <c:v>8.8999999999999996E-2</c:v>
                </c:pt>
                <c:pt idx="165">
                  <c:v>7.2999999999999995E-2</c:v>
                </c:pt>
                <c:pt idx="166">
                  <c:v>6.4000000000000001E-2</c:v>
                </c:pt>
                <c:pt idx="167">
                  <c:v>7.3999999999999996E-2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F4-4443-8A3F-6BFC0819C418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California (8.8%)</c:v>
                </c:pt>
              </c:strCache>
            </c:strRef>
          </c:tx>
          <c:marker>
            <c:symbol val="none"/>
          </c:marker>
          <c:cat>
            <c:numRef>
              <c:f>Sheet1!$B$2:$FM$2</c:f>
              <c:numCache>
                <c:formatCode>[$-409]mmm\-yy;@</c:formatCode>
                <c:ptCount val="168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</c:numCache>
            </c:numRef>
          </c:cat>
          <c:val>
            <c:numRef>
              <c:f>Sheet1!$B$4:$FM$4</c:f>
              <c:numCache>
                <c:formatCode>#0.0%</c:formatCode>
                <c:ptCount val="168"/>
                <c:pt idx="0">
                  <c:v>5.5E-2</c:v>
                </c:pt>
                <c:pt idx="1">
                  <c:v>5.3999999999999999E-2</c:v>
                </c:pt>
                <c:pt idx="2">
                  <c:v>5.1999999999999998E-2</c:v>
                </c:pt>
                <c:pt idx="3">
                  <c:v>0.05</c:v>
                </c:pt>
                <c:pt idx="4">
                  <c:v>4.8000000000000001E-2</c:v>
                </c:pt>
                <c:pt idx="5">
                  <c:v>5.2999999999999999E-2</c:v>
                </c:pt>
                <c:pt idx="6">
                  <c:v>5.7000000000000002E-2</c:v>
                </c:pt>
                <c:pt idx="7">
                  <c:v>5.3999999999999999E-2</c:v>
                </c:pt>
                <c:pt idx="8">
                  <c:v>5.2999999999999999E-2</c:v>
                </c:pt>
                <c:pt idx="9">
                  <c:v>5.3999999999999999E-2</c:v>
                </c:pt>
                <c:pt idx="10">
                  <c:v>5.6000000000000001E-2</c:v>
                </c:pt>
                <c:pt idx="11">
                  <c:v>5.8999999999999997E-2</c:v>
                </c:pt>
                <c:pt idx="12">
                  <c:v>6.4000000000000001E-2</c:v>
                </c:pt>
                <c:pt idx="13">
                  <c:v>6.3E-2</c:v>
                </c:pt>
                <c:pt idx="14">
                  <c:v>6.6000000000000003E-2</c:v>
                </c:pt>
                <c:pt idx="15">
                  <c:v>6.0999999999999999E-2</c:v>
                </c:pt>
                <c:pt idx="16">
                  <c:v>6.4000000000000001E-2</c:v>
                </c:pt>
                <c:pt idx="17">
                  <c:v>7.0000000000000007E-2</c:v>
                </c:pt>
                <c:pt idx="18">
                  <c:v>7.5999999999999998E-2</c:v>
                </c:pt>
                <c:pt idx="19">
                  <c:v>7.8E-2</c:v>
                </c:pt>
                <c:pt idx="20">
                  <c:v>7.6999999999999999E-2</c:v>
                </c:pt>
                <c:pt idx="21">
                  <c:v>0.08</c:v>
                </c:pt>
                <c:pt idx="22">
                  <c:v>8.4000000000000005E-2</c:v>
                </c:pt>
                <c:pt idx="23">
                  <c:v>0.09</c:v>
                </c:pt>
                <c:pt idx="24">
                  <c:v>0.10199999999999999</c:v>
                </c:pt>
                <c:pt idx="25">
                  <c:v>0.106</c:v>
                </c:pt>
                <c:pt idx="26">
                  <c:v>0.109</c:v>
                </c:pt>
                <c:pt idx="27">
                  <c:v>0.104</c:v>
                </c:pt>
                <c:pt idx="28">
                  <c:v>0.106</c:v>
                </c:pt>
                <c:pt idx="29">
                  <c:v>0.113</c:v>
                </c:pt>
                <c:pt idx="30">
                  <c:v>0.11700000000000001</c:v>
                </c:pt>
                <c:pt idx="31">
                  <c:v>0.115</c:v>
                </c:pt>
                <c:pt idx="32">
                  <c:v>0.114</c:v>
                </c:pt>
                <c:pt idx="33">
                  <c:v>0.11600000000000001</c:v>
                </c:pt>
                <c:pt idx="34">
                  <c:v>0.11700000000000001</c:v>
                </c:pt>
                <c:pt idx="35">
                  <c:v>0.11799999999999999</c:v>
                </c:pt>
                <c:pt idx="36">
                  <c:v>0.127</c:v>
                </c:pt>
                <c:pt idx="37">
                  <c:v>0.126</c:v>
                </c:pt>
                <c:pt idx="38">
                  <c:v>0.126</c:v>
                </c:pt>
                <c:pt idx="39">
                  <c:v>0.12</c:v>
                </c:pt>
                <c:pt idx="40">
                  <c:v>0.11700000000000001</c:v>
                </c:pt>
                <c:pt idx="41">
                  <c:v>0.12</c:v>
                </c:pt>
                <c:pt idx="42">
                  <c:v>0.126</c:v>
                </c:pt>
                <c:pt idx="43">
                  <c:v>0.123</c:v>
                </c:pt>
                <c:pt idx="44">
                  <c:v>0.11899999999999999</c:v>
                </c:pt>
                <c:pt idx="45">
                  <c:v>0.11899999999999999</c:v>
                </c:pt>
                <c:pt idx="46">
                  <c:v>0.123</c:v>
                </c:pt>
                <c:pt idx="47">
                  <c:v>0.121</c:v>
                </c:pt>
                <c:pt idx="48">
                  <c:v>0.126</c:v>
                </c:pt>
                <c:pt idx="49">
                  <c:v>0.122</c:v>
                </c:pt>
                <c:pt idx="50">
                  <c:v>0.121</c:v>
                </c:pt>
                <c:pt idx="51">
                  <c:v>0.115</c:v>
                </c:pt>
                <c:pt idx="52">
                  <c:v>0.113</c:v>
                </c:pt>
                <c:pt idx="53">
                  <c:v>0.12</c:v>
                </c:pt>
                <c:pt idx="54">
                  <c:v>0.122</c:v>
                </c:pt>
                <c:pt idx="55">
                  <c:v>0.11899999999999999</c:v>
                </c:pt>
                <c:pt idx="56">
                  <c:v>0.115</c:v>
                </c:pt>
                <c:pt idx="57">
                  <c:v>0.113</c:v>
                </c:pt>
                <c:pt idx="58">
                  <c:v>0.11</c:v>
                </c:pt>
                <c:pt idx="59">
                  <c:v>0.11</c:v>
                </c:pt>
                <c:pt idx="60">
                  <c:v>0.114</c:v>
                </c:pt>
                <c:pt idx="61">
                  <c:v>0.113</c:v>
                </c:pt>
                <c:pt idx="62">
                  <c:v>0.11</c:v>
                </c:pt>
                <c:pt idx="63">
                  <c:v>0.10299999999999999</c:v>
                </c:pt>
                <c:pt idx="64">
                  <c:v>0.10199999999999999</c:v>
                </c:pt>
                <c:pt idx="65">
                  <c:v>0.106</c:v>
                </c:pt>
                <c:pt idx="66">
                  <c:v>0.109</c:v>
                </c:pt>
                <c:pt idx="67">
                  <c:v>0.104</c:v>
                </c:pt>
                <c:pt idx="68">
                  <c:v>9.6000000000000002E-2</c:v>
                </c:pt>
                <c:pt idx="69">
                  <c:v>9.7000000000000003E-2</c:v>
                </c:pt>
                <c:pt idx="70">
                  <c:v>9.5000000000000001E-2</c:v>
                </c:pt>
                <c:pt idx="71">
                  <c:v>9.6000000000000002E-2</c:v>
                </c:pt>
                <c:pt idx="72">
                  <c:v>0.10199999999999999</c:v>
                </c:pt>
                <c:pt idx="73">
                  <c:v>9.7000000000000003E-2</c:v>
                </c:pt>
                <c:pt idx="74">
                  <c:v>9.2999999999999999E-2</c:v>
                </c:pt>
                <c:pt idx="75">
                  <c:v>8.6999999999999994E-2</c:v>
                </c:pt>
                <c:pt idx="76">
                  <c:v>8.5999999999999993E-2</c:v>
                </c:pt>
                <c:pt idx="77">
                  <c:v>9.1999999999999998E-2</c:v>
                </c:pt>
                <c:pt idx="78">
                  <c:v>9.4E-2</c:v>
                </c:pt>
                <c:pt idx="79">
                  <c:v>8.8999999999999996E-2</c:v>
                </c:pt>
                <c:pt idx="80">
                  <c:v>8.5000000000000006E-2</c:v>
                </c:pt>
                <c:pt idx="81">
                  <c:v>8.5000000000000006E-2</c:v>
                </c:pt>
                <c:pt idx="82">
                  <c:v>8.2000000000000003E-2</c:v>
                </c:pt>
                <c:pt idx="83">
                  <c:v>0.08</c:v>
                </c:pt>
                <c:pt idx="84">
                  <c:v>8.4000000000000005E-2</c:v>
                </c:pt>
                <c:pt idx="85">
                  <c:v>8.4000000000000005E-2</c:v>
                </c:pt>
                <c:pt idx="86">
                  <c:v>8.2000000000000003E-2</c:v>
                </c:pt>
                <c:pt idx="87">
                  <c:v>7.2999999999999995E-2</c:v>
                </c:pt>
                <c:pt idx="88">
                  <c:v>7.1999999999999995E-2</c:v>
                </c:pt>
                <c:pt idx="89">
                  <c:v>7.4999999999999997E-2</c:v>
                </c:pt>
                <c:pt idx="90">
                  <c:v>0.08</c:v>
                </c:pt>
                <c:pt idx="91">
                  <c:v>7.5999999999999998E-2</c:v>
                </c:pt>
                <c:pt idx="92">
                  <c:v>7.0000000000000007E-2</c:v>
                </c:pt>
                <c:pt idx="93">
                  <c:v>6.9000000000000006E-2</c:v>
                </c:pt>
                <c:pt idx="94">
                  <c:v>6.9000000000000006E-2</c:v>
                </c:pt>
                <c:pt idx="95">
                  <c:v>6.6000000000000003E-2</c:v>
                </c:pt>
                <c:pt idx="96">
                  <c:v>7.1999999999999995E-2</c:v>
                </c:pt>
                <c:pt idx="97">
                  <c:v>6.8000000000000005E-2</c:v>
                </c:pt>
                <c:pt idx="98">
                  <c:v>6.6000000000000003E-2</c:v>
                </c:pt>
                <c:pt idx="99">
                  <c:v>6.0999999999999999E-2</c:v>
                </c:pt>
                <c:pt idx="100">
                  <c:v>6.0999999999999999E-2</c:v>
                </c:pt>
                <c:pt idx="101">
                  <c:v>6.3E-2</c:v>
                </c:pt>
                <c:pt idx="102">
                  <c:v>6.5000000000000002E-2</c:v>
                </c:pt>
                <c:pt idx="103">
                  <c:v>6.0999999999999999E-2</c:v>
                </c:pt>
                <c:pt idx="104">
                  <c:v>5.7000000000000002E-2</c:v>
                </c:pt>
                <c:pt idx="105">
                  <c:v>5.7000000000000002E-2</c:v>
                </c:pt>
                <c:pt idx="106">
                  <c:v>5.7000000000000002E-2</c:v>
                </c:pt>
                <c:pt idx="107">
                  <c:v>5.6000000000000001E-2</c:v>
                </c:pt>
                <c:pt idx="108">
                  <c:v>5.8999999999999997E-2</c:v>
                </c:pt>
                <c:pt idx="109">
                  <c:v>5.8000000000000003E-2</c:v>
                </c:pt>
                <c:pt idx="110">
                  <c:v>5.8000000000000003E-2</c:v>
                </c:pt>
                <c:pt idx="111">
                  <c:v>5.2999999999999999E-2</c:v>
                </c:pt>
                <c:pt idx="112">
                  <c:v>0.05</c:v>
                </c:pt>
                <c:pt idx="113">
                  <c:v>5.6000000000000001E-2</c:v>
                </c:pt>
                <c:pt idx="114">
                  <c:v>5.8000000000000003E-2</c:v>
                </c:pt>
                <c:pt idx="115">
                  <c:v>5.6000000000000001E-2</c:v>
                </c:pt>
                <c:pt idx="116">
                  <c:v>5.2999999999999999E-2</c:v>
                </c:pt>
                <c:pt idx="117">
                  <c:v>5.2999999999999999E-2</c:v>
                </c:pt>
                <c:pt idx="118">
                  <c:v>5.0999999999999997E-2</c:v>
                </c:pt>
                <c:pt idx="119">
                  <c:v>5.0999999999999997E-2</c:v>
                </c:pt>
                <c:pt idx="120">
                  <c:v>5.6000000000000001E-2</c:v>
                </c:pt>
                <c:pt idx="121">
                  <c:v>5.3999999999999999E-2</c:v>
                </c:pt>
                <c:pt idx="122">
                  <c:v>5.0999999999999997E-2</c:v>
                </c:pt>
                <c:pt idx="123">
                  <c:v>4.7E-2</c:v>
                </c:pt>
                <c:pt idx="124">
                  <c:v>4.3999999999999997E-2</c:v>
                </c:pt>
                <c:pt idx="125">
                  <c:v>4.9000000000000002E-2</c:v>
                </c:pt>
                <c:pt idx="126">
                  <c:v>5.0999999999999997E-2</c:v>
                </c:pt>
                <c:pt idx="127">
                  <c:v>0.05</c:v>
                </c:pt>
                <c:pt idx="128">
                  <c:v>4.3999999999999997E-2</c:v>
                </c:pt>
                <c:pt idx="129">
                  <c:v>4.2999999999999997E-2</c:v>
                </c:pt>
                <c:pt idx="130">
                  <c:v>4.2999999999999997E-2</c:v>
                </c:pt>
                <c:pt idx="131">
                  <c:v>4.2999999999999997E-2</c:v>
                </c:pt>
                <c:pt idx="132">
                  <c:v>4.7E-2</c:v>
                </c:pt>
                <c:pt idx="133">
                  <c:v>4.5999999999999999E-2</c:v>
                </c:pt>
                <c:pt idx="134">
                  <c:v>4.4999999999999998E-2</c:v>
                </c:pt>
                <c:pt idx="135">
                  <c:v>0.04</c:v>
                </c:pt>
                <c:pt idx="136">
                  <c:v>3.6999999999999998E-2</c:v>
                </c:pt>
                <c:pt idx="137">
                  <c:v>4.3999999999999997E-2</c:v>
                </c:pt>
                <c:pt idx="138">
                  <c:v>4.4999999999999998E-2</c:v>
                </c:pt>
                <c:pt idx="139">
                  <c:v>4.3999999999999997E-2</c:v>
                </c:pt>
                <c:pt idx="140">
                  <c:v>3.9E-2</c:v>
                </c:pt>
                <c:pt idx="141">
                  <c:v>0.04</c:v>
                </c:pt>
                <c:pt idx="142">
                  <c:v>0.04</c:v>
                </c:pt>
                <c:pt idx="143">
                  <c:v>4.2000000000000003E-2</c:v>
                </c:pt>
                <c:pt idx="144">
                  <c:v>4.8000000000000001E-2</c:v>
                </c:pt>
                <c:pt idx="145">
                  <c:v>4.4999999999999998E-2</c:v>
                </c:pt>
                <c:pt idx="146">
                  <c:v>4.4999999999999998E-2</c:v>
                </c:pt>
                <c:pt idx="147">
                  <c:v>3.7999999999999999E-2</c:v>
                </c:pt>
                <c:pt idx="148">
                  <c:v>3.5999999999999997E-2</c:v>
                </c:pt>
                <c:pt idx="149">
                  <c:v>4.1000000000000002E-2</c:v>
                </c:pt>
                <c:pt idx="150">
                  <c:v>4.3999999999999997E-2</c:v>
                </c:pt>
                <c:pt idx="151">
                  <c:v>4.2000000000000003E-2</c:v>
                </c:pt>
                <c:pt idx="152">
                  <c:v>3.5999999999999997E-2</c:v>
                </c:pt>
                <c:pt idx="153">
                  <c:v>3.6999999999999998E-2</c:v>
                </c:pt>
                <c:pt idx="154">
                  <c:v>3.6999999999999998E-2</c:v>
                </c:pt>
                <c:pt idx="155">
                  <c:v>3.6999999999999998E-2</c:v>
                </c:pt>
                <c:pt idx="156">
                  <c:v>4.2999999999999997E-2</c:v>
                </c:pt>
                <c:pt idx="157">
                  <c:v>4.2999999999999997E-2</c:v>
                </c:pt>
                <c:pt idx="158">
                  <c:v>5.8000000000000003E-2</c:v>
                </c:pt>
                <c:pt idx="159">
                  <c:v>0.16200000000000001</c:v>
                </c:pt>
                <c:pt idx="160">
                  <c:v>0.16</c:v>
                </c:pt>
                <c:pt idx="161">
                  <c:v>0.151</c:v>
                </c:pt>
                <c:pt idx="162">
                  <c:v>0.13900000000000001</c:v>
                </c:pt>
                <c:pt idx="163">
                  <c:v>0.113</c:v>
                </c:pt>
                <c:pt idx="164">
                  <c:v>0.107</c:v>
                </c:pt>
                <c:pt idx="165">
                  <c:v>8.6999999999999994E-2</c:v>
                </c:pt>
                <c:pt idx="166">
                  <c:v>7.9000000000000001E-2</c:v>
                </c:pt>
                <c:pt idx="167" formatCode="0.0%">
                  <c:v>8.7999999999999995E-2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F4-4443-8A3F-6BFC0819C418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United States (6.5%)</c:v>
                </c:pt>
              </c:strCache>
            </c:strRef>
          </c:tx>
          <c:marker>
            <c:symbol val="none"/>
          </c:marker>
          <c:cat>
            <c:numRef>
              <c:f>Sheet1!$B$2:$FM$2</c:f>
              <c:numCache>
                <c:formatCode>[$-409]mmm\-yy;@</c:formatCode>
                <c:ptCount val="168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</c:numCache>
            </c:numRef>
          </c:cat>
          <c:val>
            <c:numRef>
              <c:f>Sheet1!$B$5:$FM$5</c:f>
              <c:numCache>
                <c:formatCode>0.0%</c:formatCode>
                <c:ptCount val="168"/>
                <c:pt idx="0">
                  <c:v>0.05</c:v>
                </c:pt>
                <c:pt idx="1">
                  <c:v>4.9000000000000002E-2</c:v>
                </c:pt>
                <c:pt idx="2">
                  <c:v>4.4999999999999998E-2</c:v>
                </c:pt>
                <c:pt idx="3">
                  <c:v>4.2999999999999997E-2</c:v>
                </c:pt>
                <c:pt idx="4">
                  <c:v>4.2999999999999997E-2</c:v>
                </c:pt>
                <c:pt idx="5">
                  <c:v>4.7E-2</c:v>
                </c:pt>
                <c:pt idx="6">
                  <c:v>4.9000000000000002E-2</c:v>
                </c:pt>
                <c:pt idx="7">
                  <c:v>4.5999999999999999E-2</c:v>
                </c:pt>
                <c:pt idx="8">
                  <c:v>4.4999999999999998E-2</c:v>
                </c:pt>
                <c:pt idx="9">
                  <c:v>4.4000000000000004E-2</c:v>
                </c:pt>
                <c:pt idx="10">
                  <c:v>4.4999999999999998E-2</c:v>
                </c:pt>
                <c:pt idx="11">
                  <c:v>4.8000000000000001E-2</c:v>
                </c:pt>
                <c:pt idx="12">
                  <c:v>5.4000000000000006E-2</c:v>
                </c:pt>
                <c:pt idx="13">
                  <c:v>5.2000000000000005E-2</c:v>
                </c:pt>
                <c:pt idx="14">
                  <c:v>5.2000000000000005E-2</c:v>
                </c:pt>
                <c:pt idx="15">
                  <c:v>4.8000000000000001E-2</c:v>
                </c:pt>
                <c:pt idx="16">
                  <c:v>5.2000000000000005E-2</c:v>
                </c:pt>
                <c:pt idx="17">
                  <c:v>5.7000000000000002E-2</c:v>
                </c:pt>
                <c:pt idx="18">
                  <c:v>0.06</c:v>
                </c:pt>
                <c:pt idx="19">
                  <c:v>6.0999999999999999E-2</c:v>
                </c:pt>
                <c:pt idx="20">
                  <c:v>0.06</c:v>
                </c:pt>
                <c:pt idx="21">
                  <c:v>6.0999999999999999E-2</c:v>
                </c:pt>
                <c:pt idx="22">
                  <c:v>6.5000000000000002E-2</c:v>
                </c:pt>
                <c:pt idx="23">
                  <c:v>7.0999999999999994E-2</c:v>
                </c:pt>
                <c:pt idx="24">
                  <c:v>8.5000000000000006E-2</c:v>
                </c:pt>
                <c:pt idx="25">
                  <c:v>8.900000000000001E-2</c:v>
                </c:pt>
                <c:pt idx="26">
                  <c:v>0.09</c:v>
                </c:pt>
                <c:pt idx="27">
                  <c:v>8.5999999999999993E-2</c:v>
                </c:pt>
                <c:pt idx="28">
                  <c:v>9.0999999999999998E-2</c:v>
                </c:pt>
                <c:pt idx="29">
                  <c:v>9.6999999999999989E-2</c:v>
                </c:pt>
                <c:pt idx="30">
                  <c:v>9.6999999999999989E-2</c:v>
                </c:pt>
                <c:pt idx="31">
                  <c:v>9.6000000000000002E-2</c:v>
                </c:pt>
                <c:pt idx="32">
                  <c:v>9.5000000000000001E-2</c:v>
                </c:pt>
                <c:pt idx="33">
                  <c:v>9.5000000000000001E-2</c:v>
                </c:pt>
                <c:pt idx="34">
                  <c:v>9.4E-2</c:v>
                </c:pt>
                <c:pt idx="35">
                  <c:v>9.6999999999999989E-2</c:v>
                </c:pt>
                <c:pt idx="36">
                  <c:v>0.106</c:v>
                </c:pt>
                <c:pt idx="37">
                  <c:v>0.10400000000000001</c:v>
                </c:pt>
                <c:pt idx="38">
                  <c:v>0.10199999999999999</c:v>
                </c:pt>
                <c:pt idx="39">
                  <c:v>9.5000000000000001E-2</c:v>
                </c:pt>
                <c:pt idx="40">
                  <c:v>9.3000000000000013E-2</c:v>
                </c:pt>
                <c:pt idx="41">
                  <c:v>9.6000000000000002E-2</c:v>
                </c:pt>
                <c:pt idx="42">
                  <c:v>9.6999999999999989E-2</c:v>
                </c:pt>
                <c:pt idx="43">
                  <c:v>9.5000000000000001E-2</c:v>
                </c:pt>
                <c:pt idx="44">
                  <c:v>9.1999999999999998E-2</c:v>
                </c:pt>
                <c:pt idx="45">
                  <c:v>0.09</c:v>
                </c:pt>
                <c:pt idx="46">
                  <c:v>9.3000000000000013E-2</c:v>
                </c:pt>
                <c:pt idx="47">
                  <c:v>9.0999999999999998E-2</c:v>
                </c:pt>
                <c:pt idx="48">
                  <c:v>9.8000000000000004E-2</c:v>
                </c:pt>
                <c:pt idx="49">
                  <c:v>9.5000000000000001E-2</c:v>
                </c:pt>
                <c:pt idx="50">
                  <c:v>9.1999999999999998E-2</c:v>
                </c:pt>
                <c:pt idx="51">
                  <c:v>8.6999999999999994E-2</c:v>
                </c:pt>
                <c:pt idx="52">
                  <c:v>8.6999999999999994E-2</c:v>
                </c:pt>
                <c:pt idx="53">
                  <c:v>9.3000000000000013E-2</c:v>
                </c:pt>
                <c:pt idx="54">
                  <c:v>9.3000000000000013E-2</c:v>
                </c:pt>
                <c:pt idx="55">
                  <c:v>9.0999999999999998E-2</c:v>
                </c:pt>
                <c:pt idx="56">
                  <c:v>8.8000000000000009E-2</c:v>
                </c:pt>
                <c:pt idx="57">
                  <c:v>8.5000000000000006E-2</c:v>
                </c:pt>
                <c:pt idx="58">
                  <c:v>8.199999999999999E-2</c:v>
                </c:pt>
                <c:pt idx="59">
                  <c:v>8.3000000000000004E-2</c:v>
                </c:pt>
                <c:pt idx="60">
                  <c:v>8.8000000000000009E-2</c:v>
                </c:pt>
                <c:pt idx="61">
                  <c:v>8.6999999999999994E-2</c:v>
                </c:pt>
                <c:pt idx="62">
                  <c:v>8.4000000000000005E-2</c:v>
                </c:pt>
                <c:pt idx="63">
                  <c:v>7.6999999999999999E-2</c:v>
                </c:pt>
                <c:pt idx="64">
                  <c:v>7.9000000000000001E-2</c:v>
                </c:pt>
                <c:pt idx="65">
                  <c:v>8.4000000000000005E-2</c:v>
                </c:pt>
                <c:pt idx="66">
                  <c:v>8.5999999999999993E-2</c:v>
                </c:pt>
                <c:pt idx="67">
                  <c:v>8.199999999999999E-2</c:v>
                </c:pt>
                <c:pt idx="68">
                  <c:v>7.5999999999999998E-2</c:v>
                </c:pt>
                <c:pt idx="69">
                  <c:v>7.4999999999999997E-2</c:v>
                </c:pt>
                <c:pt idx="70">
                  <c:v>7.400000000000001E-2</c:v>
                </c:pt>
                <c:pt idx="71">
                  <c:v>7.5999999999999998E-2</c:v>
                </c:pt>
                <c:pt idx="72">
                  <c:v>8.5000000000000006E-2</c:v>
                </c:pt>
                <c:pt idx="73">
                  <c:v>8.1000000000000003E-2</c:v>
                </c:pt>
                <c:pt idx="74">
                  <c:v>7.5999999999999998E-2</c:v>
                </c:pt>
                <c:pt idx="75">
                  <c:v>7.0999999999999994E-2</c:v>
                </c:pt>
                <c:pt idx="76">
                  <c:v>7.2999999999999995E-2</c:v>
                </c:pt>
                <c:pt idx="77">
                  <c:v>7.8E-2</c:v>
                </c:pt>
                <c:pt idx="78">
                  <c:v>7.6999999999999999E-2</c:v>
                </c:pt>
                <c:pt idx="79">
                  <c:v>7.2999999999999995E-2</c:v>
                </c:pt>
                <c:pt idx="80">
                  <c:v>7.0000000000000007E-2</c:v>
                </c:pt>
                <c:pt idx="81">
                  <c:v>7.0000000000000007E-2</c:v>
                </c:pt>
                <c:pt idx="82">
                  <c:v>6.6000000000000003E-2</c:v>
                </c:pt>
                <c:pt idx="83">
                  <c:v>6.5000000000000002E-2</c:v>
                </c:pt>
                <c:pt idx="84">
                  <c:v>7.0000000000000007E-2</c:v>
                </c:pt>
                <c:pt idx="85">
                  <c:v>7.0000000000000007E-2</c:v>
                </c:pt>
                <c:pt idx="86">
                  <c:v>6.8000000000000005E-2</c:v>
                </c:pt>
                <c:pt idx="87">
                  <c:v>5.9000000000000004E-2</c:v>
                </c:pt>
                <c:pt idx="88">
                  <c:v>6.0999999999999999E-2</c:v>
                </c:pt>
                <c:pt idx="89">
                  <c:v>6.3E-2</c:v>
                </c:pt>
                <c:pt idx="90">
                  <c:v>6.5000000000000002E-2</c:v>
                </c:pt>
                <c:pt idx="91">
                  <c:v>6.3E-2</c:v>
                </c:pt>
                <c:pt idx="92">
                  <c:v>5.7000000000000002E-2</c:v>
                </c:pt>
                <c:pt idx="93">
                  <c:v>5.5E-2</c:v>
                </c:pt>
                <c:pt idx="94">
                  <c:v>5.5E-2</c:v>
                </c:pt>
                <c:pt idx="95">
                  <c:v>5.4000000000000006E-2</c:v>
                </c:pt>
                <c:pt idx="96">
                  <c:v>6.0999999999999999E-2</c:v>
                </c:pt>
                <c:pt idx="97">
                  <c:v>5.7999999999999996E-2</c:v>
                </c:pt>
                <c:pt idx="98">
                  <c:v>5.5999999999999994E-2</c:v>
                </c:pt>
                <c:pt idx="99">
                  <c:v>5.0999999999999997E-2</c:v>
                </c:pt>
                <c:pt idx="100">
                  <c:v>5.2999999999999999E-2</c:v>
                </c:pt>
                <c:pt idx="101">
                  <c:v>5.5E-2</c:v>
                </c:pt>
                <c:pt idx="102">
                  <c:v>5.5999999999999994E-2</c:v>
                </c:pt>
                <c:pt idx="103">
                  <c:v>5.2000000000000005E-2</c:v>
                </c:pt>
                <c:pt idx="104">
                  <c:v>4.9000000000000002E-2</c:v>
                </c:pt>
                <c:pt idx="105">
                  <c:v>4.8000000000000001E-2</c:v>
                </c:pt>
                <c:pt idx="106">
                  <c:v>4.8000000000000001E-2</c:v>
                </c:pt>
                <c:pt idx="107">
                  <c:v>4.8000000000000001E-2</c:v>
                </c:pt>
                <c:pt idx="108">
                  <c:v>5.2999999999999999E-2</c:v>
                </c:pt>
                <c:pt idx="109">
                  <c:v>5.2000000000000005E-2</c:v>
                </c:pt>
                <c:pt idx="110">
                  <c:v>5.0999999999999997E-2</c:v>
                </c:pt>
                <c:pt idx="111">
                  <c:v>4.7E-2</c:v>
                </c:pt>
                <c:pt idx="112">
                  <c:v>4.4999999999999998E-2</c:v>
                </c:pt>
                <c:pt idx="113">
                  <c:v>5.0999999999999997E-2</c:v>
                </c:pt>
                <c:pt idx="114">
                  <c:v>5.0999999999999997E-2</c:v>
                </c:pt>
                <c:pt idx="115">
                  <c:v>0.05</c:v>
                </c:pt>
                <c:pt idx="116">
                  <c:v>4.8000000000000001E-2</c:v>
                </c:pt>
                <c:pt idx="117">
                  <c:v>4.7E-2</c:v>
                </c:pt>
                <c:pt idx="118">
                  <c:v>4.4000000000000004E-2</c:v>
                </c:pt>
                <c:pt idx="119">
                  <c:v>4.4999999999999998E-2</c:v>
                </c:pt>
                <c:pt idx="120">
                  <c:v>5.0999999999999997E-2</c:v>
                </c:pt>
                <c:pt idx="121">
                  <c:v>4.9000000000000002E-2</c:v>
                </c:pt>
                <c:pt idx="122">
                  <c:v>4.5999999999999999E-2</c:v>
                </c:pt>
                <c:pt idx="123">
                  <c:v>4.0999999999999995E-2</c:v>
                </c:pt>
                <c:pt idx="124">
                  <c:v>4.0999999999999995E-2</c:v>
                </c:pt>
                <c:pt idx="125">
                  <c:v>4.4999999999999998E-2</c:v>
                </c:pt>
                <c:pt idx="126">
                  <c:v>4.5999999999999999E-2</c:v>
                </c:pt>
                <c:pt idx="127">
                  <c:v>4.4999999999999998E-2</c:v>
                </c:pt>
                <c:pt idx="128">
                  <c:v>4.0999999999999995E-2</c:v>
                </c:pt>
                <c:pt idx="129">
                  <c:v>3.9E-2</c:v>
                </c:pt>
                <c:pt idx="130">
                  <c:v>3.9E-2</c:v>
                </c:pt>
                <c:pt idx="131">
                  <c:v>3.9E-2</c:v>
                </c:pt>
                <c:pt idx="132">
                  <c:v>4.4999999999999998E-2</c:v>
                </c:pt>
                <c:pt idx="133">
                  <c:v>4.4000000000000004E-2</c:v>
                </c:pt>
                <c:pt idx="134">
                  <c:v>4.0999999999999995E-2</c:v>
                </c:pt>
                <c:pt idx="135">
                  <c:v>3.7000000000000005E-2</c:v>
                </c:pt>
                <c:pt idx="136">
                  <c:v>3.6000000000000004E-2</c:v>
                </c:pt>
                <c:pt idx="137">
                  <c:v>4.2000000000000003E-2</c:v>
                </c:pt>
                <c:pt idx="138">
                  <c:v>4.0999999999999995E-2</c:v>
                </c:pt>
                <c:pt idx="139">
                  <c:v>3.9E-2</c:v>
                </c:pt>
                <c:pt idx="140">
                  <c:v>3.6000000000000004E-2</c:v>
                </c:pt>
                <c:pt idx="141">
                  <c:v>3.5000000000000003E-2</c:v>
                </c:pt>
                <c:pt idx="142">
                  <c:v>3.5000000000000003E-2</c:v>
                </c:pt>
                <c:pt idx="143">
                  <c:v>3.7000000000000005E-2</c:v>
                </c:pt>
                <c:pt idx="144">
                  <c:v>4.4000000000000004E-2</c:v>
                </c:pt>
                <c:pt idx="145">
                  <c:v>4.0999999999999995E-2</c:v>
                </c:pt>
                <c:pt idx="146">
                  <c:v>3.9E-2</c:v>
                </c:pt>
                <c:pt idx="147">
                  <c:v>3.3000000000000002E-2</c:v>
                </c:pt>
                <c:pt idx="148">
                  <c:v>3.4000000000000002E-2</c:v>
                </c:pt>
                <c:pt idx="149">
                  <c:v>3.7999999999999999E-2</c:v>
                </c:pt>
                <c:pt idx="150">
                  <c:v>0.04</c:v>
                </c:pt>
                <c:pt idx="151">
                  <c:v>3.7999999999999999E-2</c:v>
                </c:pt>
                <c:pt idx="152">
                  <c:v>3.3000000000000002E-2</c:v>
                </c:pt>
                <c:pt idx="153">
                  <c:v>3.3000000000000002E-2</c:v>
                </c:pt>
                <c:pt idx="154">
                  <c:v>3.3000000000000002E-2</c:v>
                </c:pt>
                <c:pt idx="155">
                  <c:v>3.4000000000000002E-2</c:v>
                </c:pt>
                <c:pt idx="156">
                  <c:v>0.04</c:v>
                </c:pt>
                <c:pt idx="157">
                  <c:v>3.7999999999999999E-2</c:v>
                </c:pt>
                <c:pt idx="158">
                  <c:v>4.4999999999999998E-2</c:v>
                </c:pt>
                <c:pt idx="159">
                  <c:v>0.14400000000000002</c:v>
                </c:pt>
                <c:pt idx="160">
                  <c:v>0.13</c:v>
                </c:pt>
                <c:pt idx="161">
                  <c:v>0.11199999999999999</c:v>
                </c:pt>
                <c:pt idx="162">
                  <c:v>0.105</c:v>
                </c:pt>
                <c:pt idx="163">
                  <c:v>8.5000000000000006E-2</c:v>
                </c:pt>
                <c:pt idx="164">
                  <c:v>7.6999999999999999E-2</c:v>
                </c:pt>
                <c:pt idx="165">
                  <c:v>6.6000000000000003E-2</c:v>
                </c:pt>
                <c:pt idx="166">
                  <c:v>6.4000000000000001E-2</c:v>
                </c:pt>
                <c:pt idx="167">
                  <c:v>6.5000000000000002E-2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F4-4443-8A3F-6BFC0819C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822528"/>
        <c:axId val="66824064"/>
      </c:lineChart>
      <c:dateAx>
        <c:axId val="66822528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66824064"/>
        <c:crosses val="autoZero"/>
        <c:auto val="1"/>
        <c:lblOffset val="100"/>
        <c:baseTimeUnit val="months"/>
        <c:majorUnit val="7"/>
        <c:majorTimeUnit val="months"/>
        <c:minorUnit val="3"/>
        <c:minorTimeUnit val="months"/>
      </c:dateAx>
      <c:valAx>
        <c:axId val="668240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Unemployment Rate</a:t>
                </a:r>
              </a:p>
            </c:rich>
          </c:tx>
          <c:layout>
            <c:manualLayout>
              <c:xMode val="edge"/>
              <c:yMode val="edge"/>
              <c:x val="6.1981991138608042E-3"/>
              <c:y val="0.26779858840833559"/>
            </c:manualLayout>
          </c:layout>
          <c:overlay val="0"/>
        </c:title>
        <c:numFmt formatCode="0.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68225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795988650654069"/>
          <c:y val="0.88988078871186305"/>
          <c:w val="0.67897978991925212"/>
          <c:h val="5.972691553514163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07068825686481"/>
          <c:y val="5.1400554097404488E-2"/>
          <c:w val="0.85694601049584784"/>
          <c:h val="0.7003078793906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Sheet1!$A$69</c:f>
              <c:strCache>
                <c:ptCount val="1"/>
                <c:pt idx="0">
                  <c:v>Index</c:v>
                </c:pt>
              </c:strCache>
            </c:strRef>
          </c:tx>
          <c:spPr>
            <a:solidFill>
              <a:srgbClr val="A81818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Sheet1!$B$68:$J$68</c:f>
              <c:strCache>
                <c:ptCount val="9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</c:strCache>
            </c:strRef>
          </c:cat>
          <c:val>
            <c:numRef>
              <c:f>Sheet1!$B$69:$J$69</c:f>
              <c:numCache>
                <c:formatCode>General</c:formatCode>
                <c:ptCount val="9"/>
                <c:pt idx="0">
                  <c:v>76.099999999999994</c:v>
                </c:pt>
                <c:pt idx="1">
                  <c:v>68.8</c:v>
                </c:pt>
                <c:pt idx="2">
                  <c:v>71.599999999999994</c:v>
                </c:pt>
                <c:pt idx="3">
                  <c:v>68.099999999999994</c:v>
                </c:pt>
                <c:pt idx="4">
                  <c:v>69</c:v>
                </c:pt>
                <c:pt idx="5">
                  <c:v>59</c:v>
                </c:pt>
                <c:pt idx="6">
                  <c:v>65.2</c:v>
                </c:pt>
                <c:pt idx="7">
                  <c:v>69</c:v>
                </c:pt>
                <c:pt idx="8">
                  <c:v>81.5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83-4CAC-8FC8-F1844EA277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325632"/>
        <c:axId val="79394688"/>
      </c:barChart>
      <c:catAx>
        <c:axId val="76325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79394688"/>
        <c:crosses val="autoZero"/>
        <c:auto val="1"/>
        <c:lblAlgn val="ctr"/>
        <c:lblOffset val="100"/>
        <c:noMultiLvlLbl val="0"/>
      </c:catAx>
      <c:valAx>
        <c:axId val="793946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Index</a:t>
                </a:r>
              </a:p>
            </c:rich>
          </c:tx>
          <c:layout>
            <c:manualLayout>
              <c:xMode val="edge"/>
              <c:yMode val="edge"/>
              <c:x val="3.4159654357100888E-2"/>
              <c:y val="0.393182647112339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6325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07068825686481"/>
          <c:y val="5.1400554097404488E-2"/>
          <c:w val="0.85694601049584784"/>
          <c:h val="0.7003078793906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Sheet1!$A$53</c:f>
              <c:strCache>
                <c:ptCount val="1"/>
                <c:pt idx="0">
                  <c:v>Index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Sheet1!$B$52:$J$52</c:f>
              <c:strCache>
                <c:ptCount val="9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</c:strCache>
            </c:strRef>
          </c:cat>
          <c:val>
            <c:numRef>
              <c:f>Sheet1!$B$53:$J$53</c:f>
              <c:numCache>
                <c:formatCode>General</c:formatCode>
                <c:ptCount val="9"/>
                <c:pt idx="0">
                  <c:v>61.3</c:v>
                </c:pt>
                <c:pt idx="1">
                  <c:v>63.3</c:v>
                </c:pt>
                <c:pt idx="2">
                  <c:v>63.3</c:v>
                </c:pt>
                <c:pt idx="3">
                  <c:v>61.6</c:v>
                </c:pt>
                <c:pt idx="4">
                  <c:v>59.7</c:v>
                </c:pt>
                <c:pt idx="5">
                  <c:v>45.6</c:v>
                </c:pt>
                <c:pt idx="6">
                  <c:v>57.3</c:v>
                </c:pt>
                <c:pt idx="7">
                  <c:v>60.5</c:v>
                </c:pt>
                <c:pt idx="8">
                  <c:v>61.4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60-4F34-8D81-9F5DE2F4F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325632"/>
        <c:axId val="79394688"/>
      </c:barChart>
      <c:catAx>
        <c:axId val="76325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79394688"/>
        <c:crosses val="autoZero"/>
        <c:auto val="1"/>
        <c:lblAlgn val="ctr"/>
        <c:lblOffset val="100"/>
        <c:noMultiLvlLbl val="0"/>
      </c:catAx>
      <c:valAx>
        <c:axId val="793946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Index</a:t>
                </a:r>
              </a:p>
            </c:rich>
          </c:tx>
          <c:layout>
            <c:manualLayout>
              <c:xMode val="edge"/>
              <c:yMode val="edge"/>
              <c:x val="1.1732013205423442E-2"/>
              <c:y val="0.3853405527256320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6325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Expansion: &gt; 50</a:t>
            </a:r>
          </a:p>
        </c:rich>
      </c:tx>
      <c:layout>
        <c:manualLayout>
          <c:xMode val="edge"/>
          <c:yMode val="edge"/>
          <c:x val="0.47035052802232613"/>
          <c:y val="2.614031462235684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5189725426669823E-2"/>
          <c:y val="4.2765348892926804E-2"/>
          <c:w val="0.92481025809273842"/>
          <c:h val="0.72058041378265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Sheet1!$A$10</c:f>
              <c:strCache>
                <c:ptCount val="1"/>
                <c:pt idx="0">
                  <c:v>Index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Sheet1!$B$9:$BB$9</c:f>
              <c:strCache>
                <c:ptCount val="53"/>
                <c:pt idx="0">
                  <c:v>Q1 2008</c:v>
                </c:pt>
                <c:pt idx="1">
                  <c:v>Q2 2008</c:v>
                </c:pt>
                <c:pt idx="2">
                  <c:v>Q3 2008</c:v>
                </c:pt>
                <c:pt idx="3">
                  <c:v>Q4 2008</c:v>
                </c:pt>
                <c:pt idx="4">
                  <c:v>Q1 2009</c:v>
                </c:pt>
                <c:pt idx="5">
                  <c:v>Q2 2009</c:v>
                </c:pt>
                <c:pt idx="6">
                  <c:v>Q3 2009</c:v>
                </c:pt>
                <c:pt idx="7">
                  <c:v>Q4 2009</c:v>
                </c:pt>
                <c:pt idx="8">
                  <c:v>Q1 2010</c:v>
                </c:pt>
                <c:pt idx="9">
                  <c:v>Q2 2010</c:v>
                </c:pt>
                <c:pt idx="10">
                  <c:v>Q3 2010</c:v>
                </c:pt>
                <c:pt idx="11">
                  <c:v>Q4 2010</c:v>
                </c:pt>
                <c:pt idx="12">
                  <c:v>Q1 2011</c:v>
                </c:pt>
                <c:pt idx="13">
                  <c:v>Q2 2011</c:v>
                </c:pt>
                <c:pt idx="14">
                  <c:v>Q3 2011</c:v>
                </c:pt>
                <c:pt idx="15">
                  <c:v>Q4 2011</c:v>
                </c:pt>
                <c:pt idx="16">
                  <c:v>Q1 2012</c:v>
                </c:pt>
                <c:pt idx="17">
                  <c:v>Q2 2012</c:v>
                </c:pt>
                <c:pt idx="18">
                  <c:v>Q3 2012</c:v>
                </c:pt>
                <c:pt idx="19">
                  <c:v>Q4 2012</c:v>
                </c:pt>
                <c:pt idx="20">
                  <c:v>Q1 2013</c:v>
                </c:pt>
                <c:pt idx="21">
                  <c:v>Q2 2013</c:v>
                </c:pt>
                <c:pt idx="22">
                  <c:v>Q3 2013</c:v>
                </c:pt>
                <c:pt idx="23">
                  <c:v>Q4 2013</c:v>
                </c:pt>
                <c:pt idx="24">
                  <c:v>Q1 2014</c:v>
                </c:pt>
                <c:pt idx="25">
                  <c:v>Q2 2014</c:v>
                </c:pt>
                <c:pt idx="26">
                  <c:v>Q3 2014</c:v>
                </c:pt>
                <c:pt idx="27">
                  <c:v>Q4 2014</c:v>
                </c:pt>
                <c:pt idx="28">
                  <c:v>Q1 2015</c:v>
                </c:pt>
                <c:pt idx="29">
                  <c:v>Q2 2015</c:v>
                </c:pt>
                <c:pt idx="30">
                  <c:v>Q3 2015</c:v>
                </c:pt>
                <c:pt idx="31">
                  <c:v>Q4 2015</c:v>
                </c:pt>
                <c:pt idx="32">
                  <c:v>Q1 2016</c:v>
                </c:pt>
                <c:pt idx="33">
                  <c:v>Q2 2016</c:v>
                </c:pt>
                <c:pt idx="34">
                  <c:v>Q3 2016</c:v>
                </c:pt>
                <c:pt idx="35">
                  <c:v>Q4 2016</c:v>
                </c:pt>
                <c:pt idx="36">
                  <c:v>Q1 2017</c:v>
                </c:pt>
                <c:pt idx="37">
                  <c:v>Q2 2017</c:v>
                </c:pt>
                <c:pt idx="38">
                  <c:v>Q3 2017</c:v>
                </c:pt>
                <c:pt idx="39">
                  <c:v>Q4 2017</c:v>
                </c:pt>
                <c:pt idx="40">
                  <c:v>Q1 2018</c:v>
                </c:pt>
                <c:pt idx="41">
                  <c:v>Q2 2018</c:v>
                </c:pt>
                <c:pt idx="42">
                  <c:v>Q3 2018</c:v>
                </c:pt>
                <c:pt idx="43">
                  <c:v>Q4 2018</c:v>
                </c:pt>
                <c:pt idx="44">
                  <c:v>Q1 2019</c:v>
                </c:pt>
                <c:pt idx="45">
                  <c:v>Q2 2019</c:v>
                </c:pt>
                <c:pt idx="46">
                  <c:v>Q3 2019</c:v>
                </c:pt>
                <c:pt idx="47">
                  <c:v>Q4 2019</c:v>
                </c:pt>
                <c:pt idx="48">
                  <c:v>Q1 2020</c:v>
                </c:pt>
                <c:pt idx="49">
                  <c:v>Q2 2020</c:v>
                </c:pt>
                <c:pt idx="50">
                  <c:v>Q3 2020</c:v>
                </c:pt>
                <c:pt idx="51">
                  <c:v>Q4 2020</c:v>
                </c:pt>
                <c:pt idx="52">
                  <c:v>Q1 2021</c:v>
                </c:pt>
              </c:strCache>
            </c:strRef>
          </c:cat>
          <c:val>
            <c:numRef>
              <c:f>Sheet1!$B$10:$BB$10</c:f>
              <c:numCache>
                <c:formatCode>0.0</c:formatCode>
                <c:ptCount val="53"/>
                <c:pt idx="0">
                  <c:v>47</c:v>
                </c:pt>
                <c:pt idx="1">
                  <c:v>48.9</c:v>
                </c:pt>
                <c:pt idx="2">
                  <c:v>45.1</c:v>
                </c:pt>
                <c:pt idx="3">
                  <c:v>40.6</c:v>
                </c:pt>
                <c:pt idx="4">
                  <c:v>33.9</c:v>
                </c:pt>
                <c:pt idx="5">
                  <c:v>40.299999999999997</c:v>
                </c:pt>
                <c:pt idx="6">
                  <c:v>50.2</c:v>
                </c:pt>
                <c:pt idx="7">
                  <c:v>50</c:v>
                </c:pt>
                <c:pt idx="8">
                  <c:v>58.9</c:v>
                </c:pt>
                <c:pt idx="9">
                  <c:v>62.2</c:v>
                </c:pt>
                <c:pt idx="10">
                  <c:v>61.7</c:v>
                </c:pt>
                <c:pt idx="11">
                  <c:v>61.9</c:v>
                </c:pt>
                <c:pt idx="12">
                  <c:v>60.9</c:v>
                </c:pt>
                <c:pt idx="13">
                  <c:v>65</c:v>
                </c:pt>
                <c:pt idx="14">
                  <c:v>59.3</c:v>
                </c:pt>
                <c:pt idx="15">
                  <c:v>60.9</c:v>
                </c:pt>
                <c:pt idx="16">
                  <c:v>60.2</c:v>
                </c:pt>
                <c:pt idx="17">
                  <c:v>65.900000000000006</c:v>
                </c:pt>
                <c:pt idx="18">
                  <c:v>53.2</c:v>
                </c:pt>
                <c:pt idx="19">
                  <c:v>54.7</c:v>
                </c:pt>
                <c:pt idx="20">
                  <c:v>50.4</c:v>
                </c:pt>
                <c:pt idx="21">
                  <c:v>59.7</c:v>
                </c:pt>
                <c:pt idx="22">
                  <c:v>51.6</c:v>
                </c:pt>
                <c:pt idx="23">
                  <c:v>59.3</c:v>
                </c:pt>
                <c:pt idx="24">
                  <c:v>63.8</c:v>
                </c:pt>
                <c:pt idx="25">
                  <c:v>58.6</c:v>
                </c:pt>
                <c:pt idx="26">
                  <c:v>62.2</c:v>
                </c:pt>
                <c:pt idx="27">
                  <c:v>62.7</c:v>
                </c:pt>
                <c:pt idx="28">
                  <c:v>62.6</c:v>
                </c:pt>
                <c:pt idx="29">
                  <c:v>58.5</c:v>
                </c:pt>
                <c:pt idx="30">
                  <c:v>63.2</c:v>
                </c:pt>
                <c:pt idx="31">
                  <c:v>56.5</c:v>
                </c:pt>
                <c:pt idx="32">
                  <c:v>54.8</c:v>
                </c:pt>
                <c:pt idx="33">
                  <c:v>58.8</c:v>
                </c:pt>
                <c:pt idx="34">
                  <c:v>56.5</c:v>
                </c:pt>
                <c:pt idx="35">
                  <c:v>57</c:v>
                </c:pt>
                <c:pt idx="36">
                  <c:v>63.3</c:v>
                </c:pt>
                <c:pt idx="37">
                  <c:v>61.6</c:v>
                </c:pt>
                <c:pt idx="38">
                  <c:v>60.3</c:v>
                </c:pt>
                <c:pt idx="39">
                  <c:v>66.099999999999994</c:v>
                </c:pt>
                <c:pt idx="40">
                  <c:v>60.8</c:v>
                </c:pt>
                <c:pt idx="41">
                  <c:v>66.099999999999994</c:v>
                </c:pt>
                <c:pt idx="42">
                  <c:v>61.4</c:v>
                </c:pt>
                <c:pt idx="43">
                  <c:v>67.400000000000006</c:v>
                </c:pt>
                <c:pt idx="44">
                  <c:v>63.4</c:v>
                </c:pt>
                <c:pt idx="45">
                  <c:v>65.900000000000006</c:v>
                </c:pt>
                <c:pt idx="46">
                  <c:v>63.7</c:v>
                </c:pt>
                <c:pt idx="47">
                  <c:v>57.8</c:v>
                </c:pt>
                <c:pt idx="48">
                  <c:v>59.3</c:v>
                </c:pt>
                <c:pt idx="49">
                  <c:v>44.9</c:v>
                </c:pt>
                <c:pt idx="50">
                  <c:v>58</c:v>
                </c:pt>
                <c:pt idx="51">
                  <c:v>58.3</c:v>
                </c:pt>
                <c:pt idx="52">
                  <c:v>57.4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CD-4E85-971C-323EC99F85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6867200"/>
        <c:axId val="66869888"/>
      </c:barChart>
      <c:catAx>
        <c:axId val="66867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6686988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66869888"/>
        <c:scaling>
          <c:orientation val="minMax"/>
          <c:max val="100"/>
          <c:min val="0"/>
        </c:scaling>
        <c:delete val="0"/>
        <c:axPos val="l"/>
        <c:majorGridlines>
          <c:spPr>
            <a:ln w="0">
              <a:solidFill>
                <a:srgbClr val="868686">
                  <a:alpha val="0"/>
                </a:srgbClr>
              </a:solidFill>
            </a:ln>
          </c:spPr>
        </c:majorGridlines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686720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 OCBX</a:t>
            </a:r>
            <a:r>
              <a:rPr lang="en-US" baseline="0" dirty="0"/>
              <a:t> </a:t>
            </a:r>
            <a:r>
              <a:rPr lang="en-US" dirty="0"/>
              <a:t>Expansion: &gt; 50</a:t>
            </a:r>
          </a:p>
        </c:rich>
      </c:tx>
      <c:layout>
        <c:manualLayout>
          <c:xMode val="edge"/>
          <c:yMode val="edge"/>
          <c:x val="0.41676303044176372"/>
          <c:y val="4.705256632024231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4203042879929085E-2"/>
          <c:y val="0.20550187294549346"/>
          <c:w val="0.90409297719071202"/>
          <c:h val="0.54805557225059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Sheet1!$A$19</c:f>
              <c:strCache>
                <c:ptCount val="1"/>
                <c:pt idx="0">
                  <c:v>Index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Sheet1!$B$18:$BB$18</c:f>
              <c:strCache>
                <c:ptCount val="53"/>
                <c:pt idx="0">
                  <c:v>Q1 2008</c:v>
                </c:pt>
                <c:pt idx="1">
                  <c:v>Q2 2008</c:v>
                </c:pt>
                <c:pt idx="2">
                  <c:v>Q3 2008</c:v>
                </c:pt>
                <c:pt idx="3">
                  <c:v>Q4 2008</c:v>
                </c:pt>
                <c:pt idx="4">
                  <c:v>Q1 2009</c:v>
                </c:pt>
                <c:pt idx="5">
                  <c:v>Q2 2009</c:v>
                </c:pt>
                <c:pt idx="6">
                  <c:v>Q3 2009</c:v>
                </c:pt>
                <c:pt idx="7">
                  <c:v>Q4 2009</c:v>
                </c:pt>
                <c:pt idx="8">
                  <c:v>Q1 2010</c:v>
                </c:pt>
                <c:pt idx="9">
                  <c:v>Q2 2010</c:v>
                </c:pt>
                <c:pt idx="10">
                  <c:v>Q3 2010</c:v>
                </c:pt>
                <c:pt idx="11">
                  <c:v>Q4 2010</c:v>
                </c:pt>
                <c:pt idx="12">
                  <c:v>Q1 2011</c:v>
                </c:pt>
                <c:pt idx="13">
                  <c:v>Q2 2011</c:v>
                </c:pt>
                <c:pt idx="14">
                  <c:v>Q3 2011</c:v>
                </c:pt>
                <c:pt idx="15">
                  <c:v>Q4 2011</c:v>
                </c:pt>
                <c:pt idx="16">
                  <c:v>Q1 2012</c:v>
                </c:pt>
                <c:pt idx="17">
                  <c:v>Q2 2012</c:v>
                </c:pt>
                <c:pt idx="18">
                  <c:v>Q3 2012</c:v>
                </c:pt>
                <c:pt idx="19">
                  <c:v>Q4 2012</c:v>
                </c:pt>
                <c:pt idx="20">
                  <c:v>Q1 2013</c:v>
                </c:pt>
                <c:pt idx="21">
                  <c:v>Q2 2013</c:v>
                </c:pt>
                <c:pt idx="22">
                  <c:v>Q3 2013</c:v>
                </c:pt>
                <c:pt idx="23">
                  <c:v>Q4 2013</c:v>
                </c:pt>
                <c:pt idx="24">
                  <c:v>Q1 2014</c:v>
                </c:pt>
                <c:pt idx="25">
                  <c:v>Q2 2014</c:v>
                </c:pt>
                <c:pt idx="26">
                  <c:v>Q3 2014</c:v>
                </c:pt>
                <c:pt idx="27">
                  <c:v>Q4 2014</c:v>
                </c:pt>
                <c:pt idx="28">
                  <c:v>Q1 2015</c:v>
                </c:pt>
                <c:pt idx="29">
                  <c:v>Q2 2015</c:v>
                </c:pt>
                <c:pt idx="30">
                  <c:v>Q3 2015</c:v>
                </c:pt>
                <c:pt idx="31">
                  <c:v>Q4 2015</c:v>
                </c:pt>
                <c:pt idx="32">
                  <c:v>Q1 2016</c:v>
                </c:pt>
                <c:pt idx="33">
                  <c:v>Q2 2016</c:v>
                </c:pt>
                <c:pt idx="34">
                  <c:v>Q3 2016</c:v>
                </c:pt>
                <c:pt idx="35">
                  <c:v>Q4 2016</c:v>
                </c:pt>
                <c:pt idx="36">
                  <c:v>Q1 2017</c:v>
                </c:pt>
                <c:pt idx="37">
                  <c:v>Q2 2017</c:v>
                </c:pt>
                <c:pt idx="38">
                  <c:v>Q3 2017</c:v>
                </c:pt>
                <c:pt idx="39">
                  <c:v>Q4 2017</c:v>
                </c:pt>
                <c:pt idx="40">
                  <c:v>Q1 2018</c:v>
                </c:pt>
                <c:pt idx="41">
                  <c:v>Q2 2018</c:v>
                </c:pt>
                <c:pt idx="42">
                  <c:v>Q3 2018</c:v>
                </c:pt>
                <c:pt idx="43">
                  <c:v>Q4 2018</c:v>
                </c:pt>
                <c:pt idx="44">
                  <c:v>Q1 2019</c:v>
                </c:pt>
                <c:pt idx="45">
                  <c:v>Q2 2019</c:v>
                </c:pt>
                <c:pt idx="46">
                  <c:v>Q3 2019</c:v>
                </c:pt>
                <c:pt idx="47">
                  <c:v>Q4 2019</c:v>
                </c:pt>
                <c:pt idx="48">
                  <c:v>Q1 2020</c:v>
                </c:pt>
                <c:pt idx="49">
                  <c:v>Q2 2020</c:v>
                </c:pt>
                <c:pt idx="50">
                  <c:v>Q3 2020</c:v>
                </c:pt>
                <c:pt idx="51">
                  <c:v>Q4 2020</c:v>
                </c:pt>
                <c:pt idx="52">
                  <c:v>Q1 2021</c:v>
                </c:pt>
              </c:strCache>
            </c:strRef>
          </c:cat>
          <c:val>
            <c:numRef>
              <c:f>Sheet1!$B$19:$BB$19</c:f>
              <c:numCache>
                <c:formatCode>General</c:formatCode>
                <c:ptCount val="53"/>
                <c:pt idx="0">
                  <c:v>29.1</c:v>
                </c:pt>
                <c:pt idx="1">
                  <c:v>37.299999999999997</c:v>
                </c:pt>
                <c:pt idx="2">
                  <c:v>18.100000000000001</c:v>
                </c:pt>
                <c:pt idx="3">
                  <c:v>17.8</c:v>
                </c:pt>
                <c:pt idx="4">
                  <c:v>15.2</c:v>
                </c:pt>
                <c:pt idx="5">
                  <c:v>22.7</c:v>
                </c:pt>
                <c:pt idx="6">
                  <c:v>30.8</c:v>
                </c:pt>
                <c:pt idx="7">
                  <c:v>48.8</c:v>
                </c:pt>
                <c:pt idx="8">
                  <c:v>53.3</c:v>
                </c:pt>
                <c:pt idx="9">
                  <c:v>65.2</c:v>
                </c:pt>
                <c:pt idx="10">
                  <c:v>60.6</c:v>
                </c:pt>
                <c:pt idx="11">
                  <c:v>60</c:v>
                </c:pt>
                <c:pt idx="12">
                  <c:v>71.400000000000006</c:v>
                </c:pt>
                <c:pt idx="13">
                  <c:v>80.900000000000006</c:v>
                </c:pt>
                <c:pt idx="14">
                  <c:v>70</c:v>
                </c:pt>
                <c:pt idx="15">
                  <c:v>46.3</c:v>
                </c:pt>
                <c:pt idx="16">
                  <c:v>77.900000000000006</c:v>
                </c:pt>
                <c:pt idx="17">
                  <c:v>90.7</c:v>
                </c:pt>
                <c:pt idx="18">
                  <c:v>72.8</c:v>
                </c:pt>
                <c:pt idx="19">
                  <c:v>70.5</c:v>
                </c:pt>
                <c:pt idx="20">
                  <c:v>75</c:v>
                </c:pt>
                <c:pt idx="21">
                  <c:v>91.6</c:v>
                </c:pt>
                <c:pt idx="22">
                  <c:v>93.9</c:v>
                </c:pt>
                <c:pt idx="23">
                  <c:v>85.2</c:v>
                </c:pt>
                <c:pt idx="24">
                  <c:v>88.8</c:v>
                </c:pt>
                <c:pt idx="25">
                  <c:v>88.1</c:v>
                </c:pt>
                <c:pt idx="26">
                  <c:v>83.8</c:v>
                </c:pt>
                <c:pt idx="27">
                  <c:v>85.7</c:v>
                </c:pt>
                <c:pt idx="28">
                  <c:v>91.5</c:v>
                </c:pt>
                <c:pt idx="29">
                  <c:v>92</c:v>
                </c:pt>
                <c:pt idx="30">
                  <c:v>81.7</c:v>
                </c:pt>
                <c:pt idx="31">
                  <c:v>83.8</c:v>
                </c:pt>
                <c:pt idx="32">
                  <c:v>82.6</c:v>
                </c:pt>
                <c:pt idx="33">
                  <c:v>85.3</c:v>
                </c:pt>
                <c:pt idx="34">
                  <c:v>79.400000000000006</c:v>
                </c:pt>
                <c:pt idx="35">
                  <c:v>84.4</c:v>
                </c:pt>
                <c:pt idx="36">
                  <c:v>97.9</c:v>
                </c:pt>
                <c:pt idx="37">
                  <c:v>92.4</c:v>
                </c:pt>
                <c:pt idx="38">
                  <c:v>93.2</c:v>
                </c:pt>
                <c:pt idx="39">
                  <c:v>88.2</c:v>
                </c:pt>
                <c:pt idx="40">
                  <c:v>95.2</c:v>
                </c:pt>
                <c:pt idx="41">
                  <c:v>94.4</c:v>
                </c:pt>
                <c:pt idx="42">
                  <c:v>98.1</c:v>
                </c:pt>
                <c:pt idx="43">
                  <c:v>96.2</c:v>
                </c:pt>
                <c:pt idx="44">
                  <c:v>89.5</c:v>
                </c:pt>
                <c:pt idx="45">
                  <c:v>91.3</c:v>
                </c:pt>
                <c:pt idx="46">
                  <c:v>87.1</c:v>
                </c:pt>
                <c:pt idx="47">
                  <c:v>90.9</c:v>
                </c:pt>
                <c:pt idx="48">
                  <c:v>92.9</c:v>
                </c:pt>
                <c:pt idx="49">
                  <c:v>22.7</c:v>
                </c:pt>
                <c:pt idx="50">
                  <c:v>62.9</c:v>
                </c:pt>
                <c:pt idx="51">
                  <c:v>80.900000000000006</c:v>
                </c:pt>
                <c:pt idx="52">
                  <c:v>71.599999999999994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24-48BF-BA37-F55B63F596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1231744"/>
        <c:axId val="59113856"/>
      </c:barChart>
      <c:catAx>
        <c:axId val="5123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5911385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5911385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123174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November 2020</a:t>
            </a:r>
            <a:r>
              <a:rPr lang="en-US" sz="1800" baseline="0" dirty="0"/>
              <a:t> </a:t>
            </a:r>
            <a:r>
              <a:rPr lang="en-US" sz="1800" dirty="0"/>
              <a:t>- $930,000</a:t>
            </a:r>
          </a:p>
        </c:rich>
      </c:tx>
      <c:layout>
        <c:manualLayout>
          <c:xMode val="edge"/>
          <c:yMode val="edge"/>
          <c:x val="0.40500859251633381"/>
          <c:y val="4.813605148695165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82331583552056"/>
          <c:y val="0.15721382118707491"/>
          <c:w val="0.816990157480315"/>
          <c:h val="0.6429276246728343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Sheet1!$A$23</c:f>
              <c:strCache>
                <c:ptCount val="1"/>
                <c:pt idx="0">
                  <c:v>Median Home Price</c:v>
                </c:pt>
              </c:strCache>
            </c:strRef>
          </c:tx>
          <c:marker>
            <c:symbol val="none"/>
          </c:marker>
          <c:cat>
            <c:numRef>
              <c:f>Sheet1!$B$22:$GV$22</c:f>
              <c:numCache>
                <c:formatCode>mmm\-yy</c:formatCode>
                <c:ptCount val="203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</c:numCache>
            </c:numRef>
          </c:cat>
          <c:val>
            <c:numRef>
              <c:f>Sheet1!$B$23:$GV$23</c:f>
              <c:numCache>
                <c:formatCode>"$"#,##0_);[Red]\("$"#,##0\)</c:formatCode>
                <c:ptCount val="203"/>
                <c:pt idx="0">
                  <c:v>580922</c:v>
                </c:pt>
                <c:pt idx="1">
                  <c:v>594234</c:v>
                </c:pt>
                <c:pt idx="2">
                  <c:v>623176</c:v>
                </c:pt>
                <c:pt idx="3">
                  <c:v>660914</c:v>
                </c:pt>
                <c:pt idx="4">
                  <c:v>681597</c:v>
                </c:pt>
                <c:pt idx="5">
                  <c:v>671215</c:v>
                </c:pt>
                <c:pt idx="6">
                  <c:v>661942</c:v>
                </c:pt>
                <c:pt idx="7">
                  <c:v>652906</c:v>
                </c:pt>
                <c:pt idx="8">
                  <c:v>647908</c:v>
                </c:pt>
                <c:pt idx="9">
                  <c:v>631213</c:v>
                </c:pt>
                <c:pt idx="10">
                  <c:v>636389</c:v>
                </c:pt>
                <c:pt idx="11">
                  <c:v>635446</c:v>
                </c:pt>
                <c:pt idx="12">
                  <c:v>643196</c:v>
                </c:pt>
                <c:pt idx="13">
                  <c:v>669986</c:v>
                </c:pt>
                <c:pt idx="14">
                  <c:v>682390</c:v>
                </c:pt>
                <c:pt idx="15">
                  <c:v>697797</c:v>
                </c:pt>
                <c:pt idx="16">
                  <c:v>712647</c:v>
                </c:pt>
                <c:pt idx="17">
                  <c:v>718651</c:v>
                </c:pt>
                <c:pt idx="18">
                  <c:v>723003</c:v>
                </c:pt>
                <c:pt idx="19">
                  <c:v>732765</c:v>
                </c:pt>
                <c:pt idx="20">
                  <c:v>722383</c:v>
                </c:pt>
                <c:pt idx="21">
                  <c:v>724306</c:v>
                </c:pt>
                <c:pt idx="22">
                  <c:v>712873</c:v>
                </c:pt>
                <c:pt idx="23">
                  <c:v>719619</c:v>
                </c:pt>
                <c:pt idx="24">
                  <c:v>723740</c:v>
                </c:pt>
                <c:pt idx="25">
                  <c:v>741135</c:v>
                </c:pt>
                <c:pt idx="26">
                  <c:v>747820</c:v>
                </c:pt>
                <c:pt idx="27">
                  <c:v>749125</c:v>
                </c:pt>
                <c:pt idx="28">
                  <c:v>746768</c:v>
                </c:pt>
                <c:pt idx="29">
                  <c:v>749697</c:v>
                </c:pt>
                <c:pt idx="30">
                  <c:v>731386</c:v>
                </c:pt>
                <c:pt idx="31">
                  <c:v>727182</c:v>
                </c:pt>
                <c:pt idx="32">
                  <c:v>721582</c:v>
                </c:pt>
                <c:pt idx="33">
                  <c:v>708692</c:v>
                </c:pt>
                <c:pt idx="34">
                  <c:v>720943</c:v>
                </c:pt>
                <c:pt idx="35">
                  <c:v>714820</c:v>
                </c:pt>
                <c:pt idx="36">
                  <c:v>709692</c:v>
                </c:pt>
                <c:pt idx="37">
                  <c:v>723815</c:v>
                </c:pt>
                <c:pt idx="38">
                  <c:v>730381</c:v>
                </c:pt>
                <c:pt idx="39">
                  <c:v>763841</c:v>
                </c:pt>
                <c:pt idx="40">
                  <c:v>740400</c:v>
                </c:pt>
                <c:pt idx="41">
                  <c:v>775424</c:v>
                </c:pt>
                <c:pt idx="42">
                  <c:v>740195</c:v>
                </c:pt>
                <c:pt idx="43">
                  <c:v>740541</c:v>
                </c:pt>
                <c:pt idx="44">
                  <c:v>714887</c:v>
                </c:pt>
                <c:pt idx="45">
                  <c:v>699012</c:v>
                </c:pt>
                <c:pt idx="46">
                  <c:v>695312</c:v>
                </c:pt>
                <c:pt idx="47">
                  <c:v>656441</c:v>
                </c:pt>
                <c:pt idx="48">
                  <c:v>630656</c:v>
                </c:pt>
                <c:pt idx="49">
                  <c:v>621982</c:v>
                </c:pt>
                <c:pt idx="50">
                  <c:v>601890</c:v>
                </c:pt>
                <c:pt idx="51">
                  <c:v>592488</c:v>
                </c:pt>
                <c:pt idx="52">
                  <c:v>575532</c:v>
                </c:pt>
                <c:pt idx="53">
                  <c:v>563959</c:v>
                </c:pt>
                <c:pt idx="54">
                  <c:v>545120</c:v>
                </c:pt>
                <c:pt idx="55">
                  <c:v>524594</c:v>
                </c:pt>
                <c:pt idx="56">
                  <c:v>502647</c:v>
                </c:pt>
                <c:pt idx="57">
                  <c:v>497642</c:v>
                </c:pt>
                <c:pt idx="58">
                  <c:v>462226</c:v>
                </c:pt>
                <c:pt idx="59">
                  <c:v>453524</c:v>
                </c:pt>
                <c:pt idx="60">
                  <c:v>442168</c:v>
                </c:pt>
                <c:pt idx="61">
                  <c:v>456989</c:v>
                </c:pt>
                <c:pt idx="62">
                  <c:v>463003</c:v>
                </c:pt>
                <c:pt idx="63">
                  <c:v>461032</c:v>
                </c:pt>
                <c:pt idx="64">
                  <c:v>496268</c:v>
                </c:pt>
                <c:pt idx="65">
                  <c:v>522750</c:v>
                </c:pt>
                <c:pt idx="66">
                  <c:v>526670</c:v>
                </c:pt>
                <c:pt idx="67">
                  <c:v>539980</c:v>
                </c:pt>
                <c:pt idx="68">
                  <c:v>541089</c:v>
                </c:pt>
                <c:pt idx="69">
                  <c:v>526842</c:v>
                </c:pt>
                <c:pt idx="70">
                  <c:v>547495</c:v>
                </c:pt>
                <c:pt idx="71">
                  <c:v>544300</c:v>
                </c:pt>
                <c:pt idx="72">
                  <c:v>527477</c:v>
                </c:pt>
                <c:pt idx="73">
                  <c:v>533805</c:v>
                </c:pt>
                <c:pt idx="74">
                  <c:v>550420</c:v>
                </c:pt>
                <c:pt idx="75">
                  <c:v>546050</c:v>
                </c:pt>
                <c:pt idx="76">
                  <c:v>555800</c:v>
                </c:pt>
                <c:pt idx="77">
                  <c:v>566508</c:v>
                </c:pt>
                <c:pt idx="78">
                  <c:v>568970</c:v>
                </c:pt>
                <c:pt idx="79">
                  <c:v>561900</c:v>
                </c:pt>
                <c:pt idx="80">
                  <c:v>557390</c:v>
                </c:pt>
                <c:pt idx="81">
                  <c:v>519140</c:v>
                </c:pt>
                <c:pt idx="82">
                  <c:v>541220</c:v>
                </c:pt>
                <c:pt idx="83">
                  <c:v>499810</c:v>
                </c:pt>
                <c:pt idx="84">
                  <c:v>511590</c:v>
                </c:pt>
                <c:pt idx="85">
                  <c:v>496540</c:v>
                </c:pt>
                <c:pt idx="86">
                  <c:v>523610</c:v>
                </c:pt>
                <c:pt idx="87">
                  <c:v>530140</c:v>
                </c:pt>
                <c:pt idx="88">
                  <c:v>544700</c:v>
                </c:pt>
                <c:pt idx="89">
                  <c:v>534680</c:v>
                </c:pt>
                <c:pt idx="90">
                  <c:v>551510</c:v>
                </c:pt>
                <c:pt idx="91">
                  <c:v>508910</c:v>
                </c:pt>
                <c:pt idx="92">
                  <c:v>500000</c:v>
                </c:pt>
                <c:pt idx="93">
                  <c:v>484390</c:v>
                </c:pt>
                <c:pt idx="94">
                  <c:v>487610</c:v>
                </c:pt>
                <c:pt idx="95">
                  <c:v>484630</c:v>
                </c:pt>
                <c:pt idx="96">
                  <c:v>483510</c:v>
                </c:pt>
                <c:pt idx="97">
                  <c:v>485380</c:v>
                </c:pt>
                <c:pt idx="98">
                  <c:v>485300</c:v>
                </c:pt>
                <c:pt idx="99">
                  <c:v>513950</c:v>
                </c:pt>
                <c:pt idx="100">
                  <c:v>538340</c:v>
                </c:pt>
                <c:pt idx="101">
                  <c:v>567910</c:v>
                </c:pt>
                <c:pt idx="102">
                  <c:v>551160</c:v>
                </c:pt>
                <c:pt idx="103">
                  <c:v>567710</c:v>
                </c:pt>
                <c:pt idx="104">
                  <c:v>561830</c:v>
                </c:pt>
                <c:pt idx="105">
                  <c:v>558680</c:v>
                </c:pt>
                <c:pt idx="106">
                  <c:v>565020</c:v>
                </c:pt>
                <c:pt idx="107">
                  <c:v>582930</c:v>
                </c:pt>
                <c:pt idx="108">
                  <c:v>566500</c:v>
                </c:pt>
                <c:pt idx="109">
                  <c:v>607230</c:v>
                </c:pt>
                <c:pt idx="110">
                  <c:v>619430</c:v>
                </c:pt>
                <c:pt idx="111">
                  <c:v>653740</c:v>
                </c:pt>
                <c:pt idx="112">
                  <c:v>655630</c:v>
                </c:pt>
                <c:pt idx="113">
                  <c:v>661740</c:v>
                </c:pt>
                <c:pt idx="114">
                  <c:v>675000</c:v>
                </c:pt>
                <c:pt idx="115">
                  <c:v>664580</c:v>
                </c:pt>
                <c:pt idx="116">
                  <c:v>672680</c:v>
                </c:pt>
                <c:pt idx="117">
                  <c:v>660080</c:v>
                </c:pt>
                <c:pt idx="118">
                  <c:v>660890</c:v>
                </c:pt>
                <c:pt idx="119">
                  <c:v>677660</c:v>
                </c:pt>
                <c:pt idx="120">
                  <c:v>653850</c:v>
                </c:pt>
                <c:pt idx="121">
                  <c:v>677700</c:v>
                </c:pt>
                <c:pt idx="122">
                  <c:v>675540</c:v>
                </c:pt>
                <c:pt idx="123">
                  <c:v>679820</c:v>
                </c:pt>
                <c:pt idx="124">
                  <c:v>698260</c:v>
                </c:pt>
                <c:pt idx="125">
                  <c:v>696680</c:v>
                </c:pt>
                <c:pt idx="126">
                  <c:v>695270</c:v>
                </c:pt>
                <c:pt idx="127">
                  <c:v>699430</c:v>
                </c:pt>
                <c:pt idx="128">
                  <c:v>696190</c:v>
                </c:pt>
                <c:pt idx="129">
                  <c:v>692390</c:v>
                </c:pt>
                <c:pt idx="130">
                  <c:v>689480</c:v>
                </c:pt>
                <c:pt idx="131">
                  <c:v>683490</c:v>
                </c:pt>
                <c:pt idx="132">
                  <c:v>674340</c:v>
                </c:pt>
                <c:pt idx="133">
                  <c:v>680290</c:v>
                </c:pt>
                <c:pt idx="134">
                  <c:v>696060</c:v>
                </c:pt>
                <c:pt idx="135">
                  <c:v>705190</c:v>
                </c:pt>
                <c:pt idx="136">
                  <c:v>717850</c:v>
                </c:pt>
                <c:pt idx="137">
                  <c:v>716730</c:v>
                </c:pt>
                <c:pt idx="138">
                  <c:v>720000</c:v>
                </c:pt>
                <c:pt idx="139">
                  <c:v>714380</c:v>
                </c:pt>
                <c:pt idx="140">
                  <c:v>705000</c:v>
                </c:pt>
                <c:pt idx="141">
                  <c:v>700000</c:v>
                </c:pt>
                <c:pt idx="142">
                  <c:v>705000</c:v>
                </c:pt>
                <c:pt idx="143">
                  <c:v>700000</c:v>
                </c:pt>
                <c:pt idx="144">
                  <c:v>699900</c:v>
                </c:pt>
                <c:pt idx="145">
                  <c:v>705000</c:v>
                </c:pt>
                <c:pt idx="146">
                  <c:v>720200</c:v>
                </c:pt>
                <c:pt idx="147">
                  <c:v>735000</c:v>
                </c:pt>
                <c:pt idx="148">
                  <c:v>731750</c:v>
                </c:pt>
                <c:pt idx="149">
                  <c:v>754000</c:v>
                </c:pt>
                <c:pt idx="150">
                  <c:v>734000</c:v>
                </c:pt>
                <c:pt idx="151">
                  <c:v>749000</c:v>
                </c:pt>
                <c:pt idx="152">
                  <c:v>739000</c:v>
                </c:pt>
                <c:pt idx="153">
                  <c:v>750000</c:v>
                </c:pt>
                <c:pt idx="154">
                  <c:v>734500</c:v>
                </c:pt>
                <c:pt idx="155">
                  <c:v>745000</c:v>
                </c:pt>
                <c:pt idx="156">
                  <c:v>740000</c:v>
                </c:pt>
                <c:pt idx="157">
                  <c:v>745000</c:v>
                </c:pt>
                <c:pt idx="158">
                  <c:v>760000</c:v>
                </c:pt>
                <c:pt idx="159">
                  <c:v>775000</c:v>
                </c:pt>
                <c:pt idx="160">
                  <c:v>795000</c:v>
                </c:pt>
                <c:pt idx="161">
                  <c:v>795000</c:v>
                </c:pt>
                <c:pt idx="162">
                  <c:v>785000</c:v>
                </c:pt>
                <c:pt idx="163">
                  <c:v>789000</c:v>
                </c:pt>
                <c:pt idx="164">
                  <c:v>799000</c:v>
                </c:pt>
                <c:pt idx="165">
                  <c:v>786000</c:v>
                </c:pt>
                <c:pt idx="166">
                  <c:v>785000</c:v>
                </c:pt>
                <c:pt idx="167">
                  <c:v>785500</c:v>
                </c:pt>
                <c:pt idx="168">
                  <c:v>780000</c:v>
                </c:pt>
                <c:pt idx="169">
                  <c:v>805380</c:v>
                </c:pt>
                <c:pt idx="170">
                  <c:v>824450</c:v>
                </c:pt>
                <c:pt idx="171">
                  <c:v>818000</c:v>
                </c:pt>
                <c:pt idx="172">
                  <c:v>838000</c:v>
                </c:pt>
                <c:pt idx="173">
                  <c:v>835500</c:v>
                </c:pt>
                <c:pt idx="174">
                  <c:v>829000</c:v>
                </c:pt>
                <c:pt idx="175">
                  <c:v>838500</c:v>
                </c:pt>
                <c:pt idx="176">
                  <c:v>825000</c:v>
                </c:pt>
                <c:pt idx="177">
                  <c:v>810000</c:v>
                </c:pt>
                <c:pt idx="178">
                  <c:v>795000</c:v>
                </c:pt>
                <c:pt idx="179">
                  <c:v>785000</c:v>
                </c:pt>
                <c:pt idx="180">
                  <c:v>796500</c:v>
                </c:pt>
                <c:pt idx="181">
                  <c:v>792500</c:v>
                </c:pt>
                <c:pt idx="182">
                  <c:v>809500</c:v>
                </c:pt>
                <c:pt idx="183">
                  <c:v>825000</c:v>
                </c:pt>
                <c:pt idx="184">
                  <c:v>845000</c:v>
                </c:pt>
                <c:pt idx="185">
                  <c:v>842000</c:v>
                </c:pt>
                <c:pt idx="186">
                  <c:v>839450</c:v>
                </c:pt>
                <c:pt idx="187">
                  <c:v>810000</c:v>
                </c:pt>
                <c:pt idx="188">
                  <c:v>830000</c:v>
                </c:pt>
                <c:pt idx="189">
                  <c:v>820000</c:v>
                </c:pt>
                <c:pt idx="190">
                  <c:v>822000</c:v>
                </c:pt>
                <c:pt idx="191">
                  <c:v>840000</c:v>
                </c:pt>
                <c:pt idx="192">
                  <c:v>855000</c:v>
                </c:pt>
                <c:pt idx="193">
                  <c:v>880000</c:v>
                </c:pt>
                <c:pt idx="194">
                  <c:v>882000</c:v>
                </c:pt>
                <c:pt idx="195">
                  <c:v>861000</c:v>
                </c:pt>
                <c:pt idx="196">
                  <c:v>834550</c:v>
                </c:pt>
                <c:pt idx="197">
                  <c:v>870000</c:v>
                </c:pt>
                <c:pt idx="198">
                  <c:v>880000</c:v>
                </c:pt>
                <c:pt idx="199">
                  <c:v>930000</c:v>
                </c:pt>
                <c:pt idx="200">
                  <c:v>915000</c:v>
                </c:pt>
                <c:pt idx="201">
                  <c:v>930000</c:v>
                </c:pt>
                <c:pt idx="202">
                  <c:v>930000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2D-4941-968C-DBFF81220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029248"/>
        <c:axId val="67031040"/>
      </c:lineChart>
      <c:dateAx>
        <c:axId val="67029248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67031040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67031040"/>
        <c:scaling>
          <c:orientation val="minMax"/>
          <c:min val="20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Median Home Price</a:t>
                </a:r>
              </a:p>
            </c:rich>
          </c:tx>
          <c:layout>
            <c:manualLayout>
              <c:xMode val="edge"/>
              <c:yMode val="edge"/>
              <c:x val="1.63138060245023E-2"/>
              <c:y val="0.32847528278880517"/>
            </c:manualLayout>
          </c:layout>
          <c:overlay val="0"/>
        </c:title>
        <c:numFmt formatCode="&quot;$&quot;#,##0_);[Red]\(&quot;$&quot;#,##0\)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702924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64599096574633"/>
          <c:y val="2.6486592465365773E-2"/>
          <c:w val="0.86698140857392825"/>
          <c:h val="0.72293407124491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Sheet1!$A$27</c:f>
              <c:strCache>
                <c:ptCount val="1"/>
                <c:pt idx="0">
                  <c:v>Index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85-4E4F-A241-63179759E7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Sheet1!$B$26:$S$26</c:f>
              <c:strCache>
                <c:ptCount val="18"/>
                <c:pt idx="0">
                  <c:v>Q3 2016</c:v>
                </c:pt>
                <c:pt idx="1">
                  <c:v>Q4 2016</c:v>
                </c:pt>
                <c:pt idx="2">
                  <c:v>Q1 2017</c:v>
                </c:pt>
                <c:pt idx="3">
                  <c:v>Q2 2017</c:v>
                </c:pt>
                <c:pt idx="4">
                  <c:v>Q3 2017</c:v>
                </c:pt>
                <c:pt idx="5">
                  <c:v>Q4 2017</c:v>
                </c:pt>
                <c:pt idx="6">
                  <c:v>Q1 2018</c:v>
                </c:pt>
                <c:pt idx="7">
                  <c:v>Q2 2018</c:v>
                </c:pt>
                <c:pt idx="8">
                  <c:v>Q3 2018</c:v>
                </c:pt>
                <c:pt idx="9">
                  <c:v>Q4 2018</c:v>
                </c:pt>
                <c:pt idx="10">
                  <c:v>Q1 2019</c:v>
                </c:pt>
                <c:pt idx="11">
                  <c:v>Q2 2019</c:v>
                </c:pt>
                <c:pt idx="12">
                  <c:v>Q3 2019</c:v>
                </c:pt>
                <c:pt idx="13">
                  <c:v>Q4 2019</c:v>
                </c:pt>
                <c:pt idx="14">
                  <c:v>Q1 2020</c:v>
                </c:pt>
                <c:pt idx="15">
                  <c:v>Q2 2020</c:v>
                </c:pt>
                <c:pt idx="16">
                  <c:v>Q3 2020</c:v>
                </c:pt>
                <c:pt idx="17">
                  <c:v>Q4 2020</c:v>
                </c:pt>
              </c:strCache>
            </c:strRef>
          </c:cat>
          <c:val>
            <c:numRef>
              <c:f>Sheet1!$B$27:$S$27</c:f>
              <c:numCache>
                <c:formatCode>0.0</c:formatCode>
                <c:ptCount val="18"/>
                <c:pt idx="0">
                  <c:v>109.1</c:v>
                </c:pt>
                <c:pt idx="1">
                  <c:v>104.9</c:v>
                </c:pt>
                <c:pt idx="2">
                  <c:v>104</c:v>
                </c:pt>
                <c:pt idx="3">
                  <c:v>100</c:v>
                </c:pt>
                <c:pt idx="4">
                  <c:v>100.9</c:v>
                </c:pt>
                <c:pt idx="5">
                  <c:v>102.3</c:v>
                </c:pt>
                <c:pt idx="6">
                  <c:v>98.9</c:v>
                </c:pt>
                <c:pt idx="7">
                  <c:v>100.3</c:v>
                </c:pt>
                <c:pt idx="8">
                  <c:v>97.1</c:v>
                </c:pt>
                <c:pt idx="9">
                  <c:v>94.2</c:v>
                </c:pt>
                <c:pt idx="10">
                  <c:v>93.9</c:v>
                </c:pt>
                <c:pt idx="11">
                  <c:v>94.6</c:v>
                </c:pt>
                <c:pt idx="12">
                  <c:v>94.8</c:v>
                </c:pt>
                <c:pt idx="13">
                  <c:v>96.3</c:v>
                </c:pt>
                <c:pt idx="14">
                  <c:v>77.7</c:v>
                </c:pt>
                <c:pt idx="15">
                  <c:v>66.8</c:v>
                </c:pt>
                <c:pt idx="16">
                  <c:v>69</c:v>
                </c:pt>
                <c:pt idx="17">
                  <c:v>63.5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85-4E4F-A241-63179759E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725184"/>
        <c:axId val="67737088"/>
      </c:barChart>
      <c:catAx>
        <c:axId val="67725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67737088"/>
        <c:crosses val="autoZero"/>
        <c:auto val="1"/>
        <c:lblAlgn val="ctr"/>
        <c:lblOffset val="100"/>
        <c:noMultiLvlLbl val="0"/>
      </c:catAx>
      <c:valAx>
        <c:axId val="677370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Composite Index</a:t>
                </a:r>
              </a:p>
            </c:rich>
          </c:tx>
          <c:layout>
            <c:manualLayout>
              <c:xMode val="edge"/>
              <c:yMode val="edge"/>
              <c:x val="1.2710201659600127E-2"/>
              <c:y val="0.3438297832352103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67725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01859142607176"/>
          <c:y val="4.5863079090300587E-2"/>
          <c:w val="0.86698140857392825"/>
          <c:h val="0.72293407124491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Sheet1!$A$31</c:f>
              <c:strCache>
                <c:ptCount val="1"/>
                <c:pt idx="0">
                  <c:v>Index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Sheet1!$B$30:$S$30</c:f>
              <c:strCache>
                <c:ptCount val="18"/>
                <c:pt idx="0">
                  <c:v>Q3 2016</c:v>
                </c:pt>
                <c:pt idx="1">
                  <c:v>Q4 2016</c:v>
                </c:pt>
                <c:pt idx="2">
                  <c:v>Q1 2017</c:v>
                </c:pt>
                <c:pt idx="3">
                  <c:v>Q2 2017</c:v>
                </c:pt>
                <c:pt idx="4">
                  <c:v>Q3 2017</c:v>
                </c:pt>
                <c:pt idx="5">
                  <c:v>Q4 2017</c:v>
                </c:pt>
                <c:pt idx="6">
                  <c:v>Q1 2018</c:v>
                </c:pt>
                <c:pt idx="7">
                  <c:v>Q2 2018</c:v>
                </c:pt>
                <c:pt idx="8">
                  <c:v>Q3 2018</c:v>
                </c:pt>
                <c:pt idx="9">
                  <c:v>Q4 2018</c:v>
                </c:pt>
                <c:pt idx="10">
                  <c:v>Q1 2019</c:v>
                </c:pt>
                <c:pt idx="11">
                  <c:v>Q2 2019</c:v>
                </c:pt>
                <c:pt idx="12">
                  <c:v>Q3 2019</c:v>
                </c:pt>
                <c:pt idx="13">
                  <c:v>Q4 2019</c:v>
                </c:pt>
                <c:pt idx="14">
                  <c:v>Q1 2020</c:v>
                </c:pt>
                <c:pt idx="15">
                  <c:v>Q2 2020</c:v>
                </c:pt>
                <c:pt idx="16">
                  <c:v>Q3 2020</c:v>
                </c:pt>
                <c:pt idx="17">
                  <c:v>Q4 2020</c:v>
                </c:pt>
              </c:strCache>
            </c:strRef>
          </c:cat>
          <c:val>
            <c:numRef>
              <c:f>Sheet1!$B$31:$S$31</c:f>
              <c:numCache>
                <c:formatCode>0.0</c:formatCode>
                <c:ptCount val="18"/>
                <c:pt idx="0">
                  <c:v>105.2</c:v>
                </c:pt>
                <c:pt idx="1">
                  <c:v>103.7</c:v>
                </c:pt>
                <c:pt idx="2">
                  <c:v>101.9</c:v>
                </c:pt>
                <c:pt idx="3">
                  <c:v>99.8</c:v>
                </c:pt>
                <c:pt idx="4">
                  <c:v>100.3</c:v>
                </c:pt>
                <c:pt idx="5">
                  <c:v>102.1</c:v>
                </c:pt>
                <c:pt idx="6">
                  <c:v>97.7</c:v>
                </c:pt>
                <c:pt idx="7">
                  <c:v>98</c:v>
                </c:pt>
                <c:pt idx="8">
                  <c:v>98.9</c:v>
                </c:pt>
                <c:pt idx="9">
                  <c:v>94.3</c:v>
                </c:pt>
                <c:pt idx="10">
                  <c:v>96</c:v>
                </c:pt>
                <c:pt idx="11">
                  <c:v>97.3</c:v>
                </c:pt>
                <c:pt idx="12">
                  <c:v>100.9</c:v>
                </c:pt>
                <c:pt idx="13">
                  <c:v>96.6</c:v>
                </c:pt>
                <c:pt idx="14">
                  <c:v>87.3</c:v>
                </c:pt>
                <c:pt idx="15">
                  <c:v>73.7</c:v>
                </c:pt>
                <c:pt idx="16">
                  <c:v>78.8</c:v>
                </c:pt>
                <c:pt idx="17">
                  <c:v>77.099999999999994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9B-4242-9966-677A41B42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725184"/>
        <c:axId val="67737088"/>
      </c:barChart>
      <c:catAx>
        <c:axId val="67725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67737088"/>
        <c:crosses val="autoZero"/>
        <c:auto val="1"/>
        <c:lblAlgn val="ctr"/>
        <c:lblOffset val="100"/>
        <c:noMultiLvlLbl val="0"/>
      </c:catAx>
      <c:valAx>
        <c:axId val="677370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Composite Index</a:t>
                </a:r>
              </a:p>
            </c:rich>
          </c:tx>
          <c:layout>
            <c:manualLayout>
              <c:xMode val="edge"/>
              <c:yMode val="edge"/>
              <c:x val="1.1551715513996056E-2"/>
              <c:y val="0.37032180991421865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67725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07068825686481"/>
          <c:y val="5.1400554097404488E-2"/>
          <c:w val="0.85694601049584784"/>
          <c:h val="0.7003078793906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Sheet1!$A$35</c:f>
              <c:strCache>
                <c:ptCount val="1"/>
                <c:pt idx="0">
                  <c:v>Index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Sheet1!$B$34:$S$34</c:f>
              <c:strCache>
                <c:ptCount val="18"/>
                <c:pt idx="0">
                  <c:v>Q3 2016</c:v>
                </c:pt>
                <c:pt idx="1">
                  <c:v>Q4 2016</c:v>
                </c:pt>
                <c:pt idx="2">
                  <c:v>Q1 2017</c:v>
                </c:pt>
                <c:pt idx="3">
                  <c:v>Q2 2017</c:v>
                </c:pt>
                <c:pt idx="4">
                  <c:v>Q3 2017</c:v>
                </c:pt>
                <c:pt idx="5">
                  <c:v>Q4 2017</c:v>
                </c:pt>
                <c:pt idx="6">
                  <c:v>Q1 2018</c:v>
                </c:pt>
                <c:pt idx="7">
                  <c:v>Q2 2018</c:v>
                </c:pt>
                <c:pt idx="8">
                  <c:v>Q3 2018</c:v>
                </c:pt>
                <c:pt idx="9">
                  <c:v>Q4 2018</c:v>
                </c:pt>
                <c:pt idx="10">
                  <c:v>Q1 2019</c:v>
                </c:pt>
                <c:pt idx="11">
                  <c:v>Q2 2019</c:v>
                </c:pt>
                <c:pt idx="12">
                  <c:v>Q3 2019</c:v>
                </c:pt>
                <c:pt idx="13">
                  <c:v>Q4 2019</c:v>
                </c:pt>
                <c:pt idx="14">
                  <c:v>Q1 2020</c:v>
                </c:pt>
                <c:pt idx="15">
                  <c:v>Q2 2020</c:v>
                </c:pt>
                <c:pt idx="16">
                  <c:v>Q3 2020</c:v>
                </c:pt>
                <c:pt idx="17">
                  <c:v>Q4 2020</c:v>
                </c:pt>
              </c:strCache>
            </c:strRef>
          </c:cat>
          <c:val>
            <c:numRef>
              <c:f>Sheet1!$B$35:$S$35</c:f>
              <c:numCache>
                <c:formatCode>0.0</c:formatCode>
                <c:ptCount val="18"/>
                <c:pt idx="0">
                  <c:v>116.1</c:v>
                </c:pt>
                <c:pt idx="1">
                  <c:v>109.5</c:v>
                </c:pt>
                <c:pt idx="2">
                  <c:v>106.2</c:v>
                </c:pt>
                <c:pt idx="3">
                  <c:v>102</c:v>
                </c:pt>
                <c:pt idx="4">
                  <c:v>101.1</c:v>
                </c:pt>
                <c:pt idx="5">
                  <c:v>104.5</c:v>
                </c:pt>
                <c:pt idx="6">
                  <c:v>105.3</c:v>
                </c:pt>
                <c:pt idx="7">
                  <c:v>105.1</c:v>
                </c:pt>
                <c:pt idx="8">
                  <c:v>102.6</c:v>
                </c:pt>
                <c:pt idx="9">
                  <c:v>95.1</c:v>
                </c:pt>
                <c:pt idx="10">
                  <c:v>91.5</c:v>
                </c:pt>
                <c:pt idx="11">
                  <c:v>92.3</c:v>
                </c:pt>
                <c:pt idx="12">
                  <c:v>92.5</c:v>
                </c:pt>
                <c:pt idx="13">
                  <c:v>99.9</c:v>
                </c:pt>
                <c:pt idx="14">
                  <c:v>73.900000000000006</c:v>
                </c:pt>
                <c:pt idx="15">
                  <c:v>80</c:v>
                </c:pt>
                <c:pt idx="16">
                  <c:v>82.5</c:v>
                </c:pt>
                <c:pt idx="17">
                  <c:v>78.5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18-43C5-A06C-9A96F6D0A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325632"/>
        <c:axId val="79394688"/>
      </c:barChart>
      <c:catAx>
        <c:axId val="76325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79394688"/>
        <c:crosses val="autoZero"/>
        <c:auto val="1"/>
        <c:lblAlgn val="ctr"/>
        <c:lblOffset val="100"/>
        <c:noMultiLvlLbl val="0"/>
      </c:catAx>
      <c:valAx>
        <c:axId val="793946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Index</a:t>
                </a:r>
              </a:p>
            </c:rich>
          </c:tx>
          <c:layout>
            <c:manualLayout>
              <c:xMode val="edge"/>
              <c:yMode val="edge"/>
              <c:x val="3.1386905878058105E-2"/>
              <c:y val="0.41932296173469596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76325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3484251968504"/>
          <c:y val="9.3225006771782276E-2"/>
          <c:w val="0.86666819772528436"/>
          <c:h val="0.658483375994875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Sheet1!$A$48</c:f>
              <c:strCache>
                <c:ptCount val="1"/>
                <c:pt idx="0">
                  <c:v>Index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Sheet1!$B$47:$S$47</c:f>
              <c:strCache>
                <c:ptCount val="18"/>
                <c:pt idx="0">
                  <c:v>Q3 2016</c:v>
                </c:pt>
                <c:pt idx="1">
                  <c:v>Q4 2016</c:v>
                </c:pt>
                <c:pt idx="2">
                  <c:v>Q1 2017</c:v>
                </c:pt>
                <c:pt idx="3">
                  <c:v>Q2 2017</c:v>
                </c:pt>
                <c:pt idx="4">
                  <c:v>Q3 2017</c:v>
                </c:pt>
                <c:pt idx="5">
                  <c:v>Q4 2017</c:v>
                </c:pt>
                <c:pt idx="6">
                  <c:v>Q1 2018</c:v>
                </c:pt>
                <c:pt idx="7">
                  <c:v>Q2 2018</c:v>
                </c:pt>
                <c:pt idx="8">
                  <c:v>Q3 2018</c:v>
                </c:pt>
                <c:pt idx="9">
                  <c:v>Q4 2018</c:v>
                </c:pt>
                <c:pt idx="10">
                  <c:v>Q1 2019</c:v>
                </c:pt>
                <c:pt idx="11">
                  <c:v>Q2 2019</c:v>
                </c:pt>
                <c:pt idx="12">
                  <c:v>Q3 2019</c:v>
                </c:pt>
                <c:pt idx="13">
                  <c:v>Q4 2019</c:v>
                </c:pt>
                <c:pt idx="14">
                  <c:v>Q1 2020</c:v>
                </c:pt>
                <c:pt idx="15">
                  <c:v>Q2 2020</c:v>
                </c:pt>
                <c:pt idx="16">
                  <c:v>Q3 2020</c:v>
                </c:pt>
                <c:pt idx="17">
                  <c:v>Q4 2020</c:v>
                </c:pt>
              </c:strCache>
            </c:strRef>
          </c:cat>
          <c:val>
            <c:numRef>
              <c:f>Sheet1!$B$48:$S$48</c:f>
              <c:numCache>
                <c:formatCode>0.0</c:formatCode>
                <c:ptCount val="18"/>
                <c:pt idx="0">
                  <c:v>101.6</c:v>
                </c:pt>
                <c:pt idx="1">
                  <c:v>100.8</c:v>
                </c:pt>
                <c:pt idx="2">
                  <c:v>100.2</c:v>
                </c:pt>
                <c:pt idx="3">
                  <c:v>95.7</c:v>
                </c:pt>
                <c:pt idx="4">
                  <c:v>100.6</c:v>
                </c:pt>
                <c:pt idx="5">
                  <c:v>101.2</c:v>
                </c:pt>
                <c:pt idx="6">
                  <c:v>97.5</c:v>
                </c:pt>
                <c:pt idx="7">
                  <c:v>99.4</c:v>
                </c:pt>
                <c:pt idx="8">
                  <c:v>104.7</c:v>
                </c:pt>
                <c:pt idx="9">
                  <c:v>96.3</c:v>
                </c:pt>
                <c:pt idx="10">
                  <c:v>89.6</c:v>
                </c:pt>
                <c:pt idx="11">
                  <c:v>96.9</c:v>
                </c:pt>
                <c:pt idx="12">
                  <c:v>91.5</c:v>
                </c:pt>
                <c:pt idx="13">
                  <c:v>96.3</c:v>
                </c:pt>
                <c:pt idx="14">
                  <c:v>81.2</c:v>
                </c:pt>
                <c:pt idx="15">
                  <c:v>69</c:v>
                </c:pt>
                <c:pt idx="16">
                  <c:v>67.099999999999994</c:v>
                </c:pt>
                <c:pt idx="17">
                  <c:v>65.7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0F-4B43-8B79-D038D9C59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297984"/>
        <c:axId val="80300288"/>
      </c:barChart>
      <c:catAx>
        <c:axId val="80297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0300288"/>
        <c:crosses val="autoZero"/>
        <c:auto val="1"/>
        <c:lblAlgn val="ctr"/>
        <c:lblOffset val="100"/>
        <c:noMultiLvlLbl val="0"/>
      </c:catAx>
      <c:valAx>
        <c:axId val="803002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Index</a:t>
                </a:r>
              </a:p>
            </c:rich>
          </c:tx>
          <c:layout>
            <c:manualLayout>
              <c:xMode val="edge"/>
              <c:yMode val="edge"/>
              <c:x val="2.5066712518353317E-2"/>
              <c:y val="0.41670893027246031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80297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E3E07-4A82-4FE4-AEBF-9C015C43717A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4215F-3D94-4D65-B638-4C1BCDF24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8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4"/>
            <a:ext cx="5681980" cy="4244373"/>
          </a:xfrm>
        </p:spPr>
        <p:txBody>
          <a:bodyPr/>
          <a:lstStyle/>
          <a:p>
            <a:r>
              <a:rPr lang="en-US" sz="2500" dirty="0"/>
              <a:t>Thank you so much Shari!</a:t>
            </a:r>
          </a:p>
          <a:p>
            <a:r>
              <a:rPr lang="en-US" sz="2500" dirty="0"/>
              <a:t>Good morning everyone….it’s my pleasure to walk you through my slides and also discuss the report trends with this great panel.</a:t>
            </a:r>
          </a:p>
          <a:p>
            <a:endParaRPr lang="en-US" sz="2500" dirty="0"/>
          </a:p>
          <a:p>
            <a:r>
              <a:rPr lang="en-US" sz="2500" dirty="0"/>
              <a:t>Slides and the report will be available digitally on the OCBC website and we will send out a link to all attendees…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463BA-0AE6-41BD-BD84-5A65317FA9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03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500" dirty="0"/>
              <a:t>You can see the wide variety of topics in this year’s report</a:t>
            </a:r>
          </a:p>
          <a:p>
            <a:endParaRPr lang="en-US" sz="2500" dirty="0"/>
          </a:p>
          <a:p>
            <a:r>
              <a:rPr lang="en-US" sz="2500" dirty="0"/>
              <a:t>I think we broke the record in terms of page count – 170 pages? But there was so much story to tell related to COVID-19, and we’ll focus on that during our panel this morning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463BA-0AE6-41BD-BD84-5A65317FA9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6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888C-E537-4DAF-A86B-3C6B05CB7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EDB9B2-C652-4645-B577-F9D3A3B09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2F1D4-028B-4A18-AE36-33C06E05A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11EC-2128-40CF-A485-ED273FD29D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F1FA0-CCD4-4EF2-8966-4C5063758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50488-CC95-42A8-8738-C5EE51F6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5E9C-E00C-447C-A6C0-9CBD5CB6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9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09F2C-7C1C-4C05-9D65-86A0347A7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CB18EE-1B9E-4D1D-8791-572F5088D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8C6-F6A5-4AF3-9BEA-6A83692D3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11EC-2128-40CF-A485-ED273FD29D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3190C-DA0D-487C-ACE3-963F8FEA3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B247-C639-438D-8E9A-FC4D2C59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5E9C-E00C-447C-A6C0-9CBD5CB6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3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33A88D-5D11-4EC2-AA13-573755320B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4A422E-3F34-4D9E-9D91-C865DAC10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557E3-C172-4017-A129-4B63E30B0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11EC-2128-40CF-A485-ED273FD29D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DA417-C234-4865-8A49-2EEF7BF6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890FC-0D91-4461-A720-52046AB60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5E9C-E00C-447C-A6C0-9CBD5CB6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97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23F31-EBFF-424E-8459-E910CD87B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267A5-5FEC-46D5-9416-F532C0625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CCCC5-5061-472A-BD88-A7E0AEF25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C4A2-2BC9-44DC-A348-4D3CD6DAEE4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27EC2-2206-4401-80FD-FF5A9FCE6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337B1-0BED-4124-9553-949E5B6C0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9564-0711-4271-99C7-190069C9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41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6A7C1-E6D3-4B91-A7A1-50F05CCD3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89F883-6484-42AB-8558-D4FB08ECB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0FEC6-9CAE-483D-B73D-7CE12ADE6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C4A2-2BC9-44DC-A348-4D3CD6DAEE4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BBE98-D692-430F-847C-5FB8E094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FF1E5-E546-4B15-91D6-B9397DAA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9564-0711-4271-99C7-190069C9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6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C516A-B1CD-4B80-BF51-22DC08206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7195B-0F8B-46B1-BAD4-0B414F0FE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21CB9-78F4-430A-811F-1F0C46227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11EC-2128-40CF-A485-ED273FD29D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C3A6B-9DD5-47AC-92ED-33F1CC40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5C2D6-DE14-489C-8429-2E3E93773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5E9C-E00C-447C-A6C0-9CBD5CB6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2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61AA1-1A62-4975-B7F7-43CEEC575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24ADF-055C-4D34-9536-2D8B37EB2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6C507-53F4-4648-95B9-AE3DB586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11EC-2128-40CF-A485-ED273FD29D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758A7-1D23-4501-9AFA-E8688D292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E4B5D-748E-4840-9F71-5F36853B1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5E9C-E00C-447C-A6C0-9CBD5CB6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7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B86EF-F36B-48E9-A0ED-B2AE7D926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83950-BB04-4D70-9FB7-789AB2E96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6B18C-1E28-4F1F-917F-4E6275655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BB383-280C-4D82-8BB6-F8F312134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11EC-2128-40CF-A485-ED273FD29D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AFDEA-AF8E-4070-AF6F-5B4202F69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AD8C5-DEBE-410B-92A7-3AAFB0CE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5E9C-E00C-447C-A6C0-9CBD5CB6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1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60141-4516-4E2C-8641-254BC1BCA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5FF55-2A97-4F78-BBF2-6CA06DA36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0EEE5-5431-4C38-809E-B9BC508FA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CDE043-29F7-448E-A049-2C2AB98E6C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075CCE-D516-4E7B-946B-9F77ECE46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E91965-D075-408F-B863-9B280D488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11EC-2128-40CF-A485-ED273FD29D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94B9CF-0E45-4748-81A4-62D3197C2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F9CC9B-CF84-4BB7-8F29-1AC6577F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5E9C-E00C-447C-A6C0-9CBD5CB6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1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AE020-ED54-407E-908F-3CD628FFA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1CBDBB-F9AE-4D8B-86D4-965C2B67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11EC-2128-40CF-A485-ED273FD29D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321E93-3CA9-4684-ABCD-91297E847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E35A-2A47-4B6E-AFDB-EF2AF972A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5E9C-E00C-447C-A6C0-9CBD5CB6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8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D292E2-4E1E-4B0C-A40C-728456DCB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11EC-2128-40CF-A485-ED273FD29D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74B3D6-2266-4B22-8A83-162173E4A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87F6B-5B68-409C-BD46-C8F8CB95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5E9C-E00C-447C-A6C0-9CBD5CB6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8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A981B-BB95-47FA-853B-6BFEB945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01CCB-29B0-4945-8B04-5C388D634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FC3F7-AFD1-4708-B6D4-4C09AAA69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D4897-B735-4404-B761-86AA41110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11EC-2128-40CF-A485-ED273FD29D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724D2-EE9C-4DD0-A12A-11105A1F5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E6C87-8A63-483C-83AE-95D98325D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5E9C-E00C-447C-A6C0-9CBD5CB6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3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C98FA-5593-4B4F-8EB1-2B4316C6E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55368D-5CDE-4196-8795-43BA5B83D8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B8B2CC-DA46-4EE1-BBA6-B8465B16E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298AB-9F3A-4E8D-A14E-84F5EF0E9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11EC-2128-40CF-A485-ED273FD29D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321DE-C4FC-4313-837E-A90730B2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D5871-501A-4B84-92F6-020FAB765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5E9C-E00C-447C-A6C0-9CBD5CB6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5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4B4DB2-A837-497B-BE1C-E77604BBE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46E5A-9D4E-4BA5-849A-F73839F8D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53979-5E66-421E-851F-8685D81C57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511EC-2128-40CF-A485-ED273FD29D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8189C-7F95-46DD-A30C-B9EF63483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8CF19-CDDD-48D3-B59B-112E30A71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A5E9C-E00C-447C-A6C0-9CBD5CB6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1C8244-FB1E-4A35-8533-8AF576D79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A8FC4-CA97-4C77-8BFE-C9904B48F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C9B1C-D48F-4801-8CD9-D2CEB3E11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FC4A2-2BC9-44DC-A348-4D3CD6DAEE4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B3DF1-5185-4A91-9B25-A32553730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785B2-A018-41EB-9562-6A3370FD2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19564-0711-4271-99C7-190069C9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7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FEEFF2AB-6668-4D10-A03B-AA8445DC5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7FF8021E-028F-4184-A580-7E2867B8A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000" y="3943829"/>
            <a:ext cx="561801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2400" b="1" dirty="0">
                <a:cs typeface="Arial" panose="020B0604020202020204" pitchFamily="34" charset="0"/>
              </a:rPr>
              <a:t>2021 Economic Outlook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cs typeface="Arial" panose="020B0604020202020204" pitchFamily="34" charset="0"/>
              </a:rPr>
              <a:t>Dr. Wallace Walrod, OCBC’s Chief Economic Advisor</a:t>
            </a:r>
          </a:p>
          <a:p>
            <a:pPr algn="ctr">
              <a:spcAft>
                <a:spcPts val="600"/>
              </a:spcAft>
            </a:pPr>
            <a:r>
              <a:rPr lang="en-US" i="1" dirty="0">
                <a:cs typeface="Arial" panose="020B0604020202020204" pitchFamily="34" charset="0"/>
              </a:rPr>
              <a:t>January 22, 2021</a:t>
            </a:r>
          </a:p>
        </p:txBody>
      </p:sp>
    </p:spTree>
    <p:extLst>
      <p:ext uri="{BB962C8B-B14F-4D97-AF65-F5344CB8AC3E}">
        <p14:creationId xmlns:p14="http://schemas.microsoft.com/office/powerpoint/2010/main" val="4263925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D90EFA-BA61-42E9-985D-0F68C97C8CE6}"/>
              </a:ext>
            </a:extLst>
          </p:cNvPr>
          <p:cNvSpPr txBox="1"/>
          <p:nvPr/>
        </p:nvSpPr>
        <p:spPr>
          <a:xfrm>
            <a:off x="1139190" y="68114"/>
            <a:ext cx="991362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Orange County Consumer Sentiment Finances Next Year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ED5D17C-BF05-46A6-BBDE-97B39743CF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286321"/>
              </p:ext>
            </p:extLst>
          </p:nvPr>
        </p:nvGraphicFramePr>
        <p:xfrm>
          <a:off x="194310" y="1022221"/>
          <a:ext cx="11395710" cy="4858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7134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D90EFA-BA61-42E9-985D-0F68C97C8CE6}"/>
              </a:ext>
            </a:extLst>
          </p:cNvPr>
          <p:cNvSpPr txBox="1"/>
          <p:nvPr/>
        </p:nvSpPr>
        <p:spPr>
          <a:xfrm>
            <a:off x="1139190" y="68114"/>
            <a:ext cx="991362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Orange County Consumer Sentiment U.S. Business Conditions Next Year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38C4709-D2E8-46A1-A87A-42E0F06F5C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697734"/>
              </p:ext>
            </p:extLst>
          </p:nvPr>
        </p:nvGraphicFramePr>
        <p:xfrm>
          <a:off x="-7537" y="978665"/>
          <a:ext cx="11940457" cy="4858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7744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D90EFA-BA61-42E9-985D-0F68C97C8CE6}"/>
              </a:ext>
            </a:extLst>
          </p:cNvPr>
          <p:cNvSpPr txBox="1"/>
          <p:nvPr/>
        </p:nvSpPr>
        <p:spPr>
          <a:xfrm>
            <a:off x="1139190" y="68114"/>
            <a:ext cx="991362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Orange County Consumer Sentiment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Likelihood of Finding a Job in the Next Year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A69E394-B12B-4E4B-8A8C-A329942F51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815802"/>
              </p:ext>
            </p:extLst>
          </p:nvPr>
        </p:nvGraphicFramePr>
        <p:xfrm>
          <a:off x="0" y="1127393"/>
          <a:ext cx="11864340" cy="4858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1365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D90EFA-BA61-42E9-985D-0F68C97C8CE6}"/>
              </a:ext>
            </a:extLst>
          </p:cNvPr>
          <p:cNvSpPr txBox="1"/>
          <p:nvPr/>
        </p:nvSpPr>
        <p:spPr>
          <a:xfrm>
            <a:off x="1139190" y="283557"/>
            <a:ext cx="99136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California Commodity Price Index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E4417EE-8A57-4402-91DA-A3E7563791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154290"/>
              </p:ext>
            </p:extLst>
          </p:nvPr>
        </p:nvGraphicFramePr>
        <p:xfrm>
          <a:off x="-55986" y="1151164"/>
          <a:ext cx="11528893" cy="4858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3718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FEEFF2AB-6668-4D10-A03B-AA8445DC5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7FF8021E-028F-4184-A580-7E2867B8A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731" y="4121111"/>
            <a:ext cx="1824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2400" b="1" dirty="0"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04261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card&#10;&#10;Description automatically generated">
            <a:extLst>
              <a:ext uri="{FF2B5EF4-FFF2-40B4-BE49-F238E27FC236}">
                <a16:creationId xmlns:a16="http://schemas.microsoft.com/office/drawing/2014/main" id="{D116B81D-2912-4B80-815D-95CCCA2E8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86619-5C1B-4A2F-B927-7F7D252F3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978" y="-692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225792"/>
                </a:solidFill>
                <a:latin typeface="Gotham" panose="02000504050000020004" pitchFamily="2" charset="0"/>
              </a:rPr>
              <a:t>Report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5CED3-F4F5-445F-942D-28031EC59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20" y="1439694"/>
            <a:ext cx="5651770" cy="4737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Orange County Profile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COVID-19 Special Report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Economy</a:t>
            </a: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Employment</a:t>
            </a: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High-Tech Diversity and Growth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Housing</a:t>
            </a: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Housing Landscape</a:t>
            </a: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Housing Affordability</a:t>
            </a: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Rental Affordability</a:t>
            </a: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Housing Security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Income</a:t>
            </a: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Household Income</a:t>
            </a: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Family Financial Stability</a:t>
            </a:r>
          </a:p>
          <a:p>
            <a:endParaRPr lang="en-US" sz="1600" dirty="0">
              <a:latin typeface="Gotham" panose="02000504050000020004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B74C1F-3B04-4FC0-AD46-7A06D9DD020E}"/>
              </a:ext>
            </a:extLst>
          </p:cNvPr>
          <p:cNvSpPr txBox="1">
            <a:spLocks/>
          </p:cNvSpPr>
          <p:nvPr/>
        </p:nvSpPr>
        <p:spPr>
          <a:xfrm>
            <a:off x="4177221" y="1439694"/>
            <a:ext cx="4933543" cy="4951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Education</a:t>
            </a: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Kindergarten Readiness</a:t>
            </a: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Academic Performance: Literacy</a:t>
            </a: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Academic Performance: Mathematics</a:t>
            </a: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High School Graduation Rate</a:t>
            </a: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College and Career Readiness</a:t>
            </a: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STEM-Related Degrees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Health</a:t>
            </a: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Health Care Access</a:t>
            </a: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Health &amp; Fitness</a:t>
            </a: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Chronic Disease</a:t>
            </a: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Mental Health and Substance Abuse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Safety</a:t>
            </a: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Crime Rate</a:t>
            </a:r>
          </a:p>
          <a:p>
            <a:pPr lvl="1"/>
            <a:endParaRPr lang="en-US" dirty="0">
              <a:latin typeface="Gotham" panose="02000504050000020004" pitchFamily="2" charset="0"/>
            </a:endParaRPr>
          </a:p>
          <a:p>
            <a:endParaRPr lang="en-US" dirty="0">
              <a:latin typeface="Gotham" panose="020005040500000200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C2DBED5-C597-44D5-8798-2B2165142D0D}"/>
              </a:ext>
            </a:extLst>
          </p:cNvPr>
          <p:cNvSpPr txBox="1">
            <a:spLocks/>
          </p:cNvSpPr>
          <p:nvPr/>
        </p:nvSpPr>
        <p:spPr>
          <a:xfrm>
            <a:off x="8760569" y="1439694"/>
            <a:ext cx="35619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Infrastructure</a:t>
            </a: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Transportation</a:t>
            </a: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Water Use and Supply</a:t>
            </a: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Broadband Internet Access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Governance and </a:t>
            </a:r>
            <a:br>
              <a:rPr lang="en-US" sz="2000" b="1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</a:b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Civic Engagement</a:t>
            </a: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Voter Participation</a:t>
            </a:r>
          </a:p>
          <a:p>
            <a:pPr lvl="1"/>
            <a:endParaRPr lang="en-US" sz="1600" dirty="0">
              <a:latin typeface="Gotham" panose="02000504050000020004" pitchFamily="2" charset="0"/>
            </a:endParaRPr>
          </a:p>
          <a:p>
            <a:endParaRPr lang="en-US" sz="1600" dirty="0">
              <a:latin typeface="Gotham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67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D90EFA-BA61-42E9-985D-0F68C97C8CE6}"/>
              </a:ext>
            </a:extLst>
          </p:cNvPr>
          <p:cNvSpPr txBox="1"/>
          <p:nvPr/>
        </p:nvSpPr>
        <p:spPr>
          <a:xfrm>
            <a:off x="1139190" y="6558"/>
            <a:ext cx="991362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Unemployment Rates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2007-2020 Orange County Comparisons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88A3C38-E34D-407A-A832-6E9703432C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741447"/>
              </p:ext>
            </p:extLst>
          </p:nvPr>
        </p:nvGraphicFramePr>
        <p:xfrm>
          <a:off x="146619" y="1151709"/>
          <a:ext cx="11346298" cy="5249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8475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D90EFA-BA61-42E9-985D-0F68C97C8CE6}"/>
              </a:ext>
            </a:extLst>
          </p:cNvPr>
          <p:cNvSpPr txBox="1"/>
          <p:nvPr/>
        </p:nvSpPr>
        <p:spPr>
          <a:xfrm>
            <a:off x="1139190" y="222002"/>
            <a:ext cx="99136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California Composite Index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B0A8D4E-466E-4AF1-9DDE-1CA4FA98B5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672216"/>
              </p:ext>
            </p:extLst>
          </p:nvPr>
        </p:nvGraphicFramePr>
        <p:xfrm>
          <a:off x="616676" y="1280092"/>
          <a:ext cx="10295164" cy="4858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849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D90EFA-BA61-42E9-985D-0F68C97C8CE6}"/>
              </a:ext>
            </a:extLst>
          </p:cNvPr>
          <p:cNvSpPr txBox="1"/>
          <p:nvPr/>
        </p:nvSpPr>
        <p:spPr>
          <a:xfrm>
            <a:off x="1139190" y="222002"/>
            <a:ext cx="99136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Orange County Composite Index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BD7141B-D134-4302-ADD1-CB10320459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488683"/>
              </p:ext>
            </p:extLst>
          </p:nvPr>
        </p:nvGraphicFramePr>
        <p:xfrm>
          <a:off x="-85624" y="1068370"/>
          <a:ext cx="11624035" cy="4858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1090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D90EFA-BA61-42E9-985D-0F68C97C8CE6}"/>
              </a:ext>
            </a:extLst>
          </p:cNvPr>
          <p:cNvSpPr txBox="1"/>
          <p:nvPr/>
        </p:nvSpPr>
        <p:spPr>
          <a:xfrm>
            <a:off x="1139190" y="68114"/>
            <a:ext cx="991362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California State University, Fullerton Business Expectations Index – Optimistic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0428F36-56C9-40C2-B78B-A5F6ED8328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580918"/>
              </p:ext>
            </p:extLst>
          </p:nvPr>
        </p:nvGraphicFramePr>
        <p:xfrm>
          <a:off x="-152400" y="998220"/>
          <a:ext cx="12188190" cy="4858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7929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D90EFA-BA61-42E9-985D-0F68C97C8CE6}"/>
              </a:ext>
            </a:extLst>
          </p:cNvPr>
          <p:cNvSpPr txBox="1"/>
          <p:nvPr/>
        </p:nvSpPr>
        <p:spPr>
          <a:xfrm>
            <a:off x="1139190" y="68114"/>
            <a:ext cx="991362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OC Median Home Prices 2004-2020</a:t>
            </a:r>
            <a:b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Housing Market Steady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911CE60-99CB-43C0-8BC0-86493AA298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116626"/>
              </p:ext>
            </p:extLst>
          </p:nvPr>
        </p:nvGraphicFramePr>
        <p:xfrm>
          <a:off x="249089" y="1022221"/>
          <a:ext cx="11189970" cy="4858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1824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D90EFA-BA61-42E9-985D-0F68C97C8CE6}"/>
              </a:ext>
            </a:extLst>
          </p:cNvPr>
          <p:cNvSpPr txBox="1"/>
          <p:nvPr/>
        </p:nvSpPr>
        <p:spPr>
          <a:xfrm>
            <a:off x="1139190" y="314335"/>
            <a:ext cx="99136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Orange County Consumer Sentiment Composite Index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929AC32-4E2D-4FE0-B6FD-C13E96F887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993029"/>
              </p:ext>
            </p:extLst>
          </p:nvPr>
        </p:nvGraphicFramePr>
        <p:xfrm>
          <a:off x="341951" y="1234674"/>
          <a:ext cx="11284164" cy="4682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1098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308</Words>
  <Application>Microsoft Office PowerPoint</Application>
  <PresentationFormat>Widescreen</PresentationFormat>
  <Paragraphs>70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Gotham</vt:lpstr>
      <vt:lpstr>Office Theme</vt:lpstr>
      <vt:lpstr>Office Theme</vt:lpstr>
      <vt:lpstr>PowerPoint Presentation</vt:lpstr>
      <vt:lpstr>PowerPoint Presentation</vt:lpstr>
      <vt:lpstr>Report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Alley</dc:creator>
  <cp:lastModifiedBy>Kathryn Morrison</cp:lastModifiedBy>
  <cp:revision>16</cp:revision>
  <dcterms:created xsi:type="dcterms:W3CDTF">2021-01-19T21:50:02Z</dcterms:created>
  <dcterms:modified xsi:type="dcterms:W3CDTF">2021-02-02T01:10:15Z</dcterms:modified>
</cp:coreProperties>
</file>