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8" r:id="rId4"/>
  </p:sldMasterIdLst>
  <p:notesMasterIdLst>
    <p:notesMasterId r:id="rId18"/>
  </p:notesMasterIdLst>
  <p:sldIdLst>
    <p:sldId id="256" r:id="rId5"/>
    <p:sldId id="257" r:id="rId6"/>
    <p:sldId id="258" r:id="rId7"/>
    <p:sldId id="260" r:id="rId8"/>
    <p:sldId id="288" r:id="rId9"/>
    <p:sldId id="262" r:id="rId10"/>
    <p:sldId id="289" r:id="rId11"/>
    <p:sldId id="290" r:id="rId12"/>
    <p:sldId id="280" r:id="rId13"/>
    <p:sldId id="291" r:id="rId14"/>
    <p:sldId id="292" r:id="rId15"/>
    <p:sldId id="282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e Garcia" initials="LG" lastIdx="15" clrIdx="0">
    <p:extLst>
      <p:ext uri="{19B8F6BF-5375-455C-9EA6-DF929625EA0E}">
        <p15:presenceInfo xmlns:p15="http://schemas.microsoft.com/office/powerpoint/2012/main" userId="Lane Garcia" providerId="None"/>
      </p:ext>
    </p:extLst>
  </p:cmAuthor>
  <p:cmAuthor id="2" name="Elliott Popel" initials="EP" lastIdx="22" clrIdx="1">
    <p:extLst>
      <p:ext uri="{19B8F6BF-5375-455C-9EA6-DF929625EA0E}">
        <p15:presenceInfo xmlns:p15="http://schemas.microsoft.com/office/powerpoint/2012/main" userId="Elliott Popel" providerId="None"/>
      </p:ext>
    </p:extLst>
  </p:cmAuthor>
  <p:cmAuthor id="3" name="Laurence Brown" initials="LB" lastIdx="6" clrIdx="2">
    <p:extLst>
      <p:ext uri="{19B8F6BF-5375-455C-9EA6-DF929625EA0E}">
        <p15:presenceInfo xmlns:p15="http://schemas.microsoft.com/office/powerpoint/2012/main" userId="S::lbrown1@aqmd.gov::3763c669-d976-496b-9ba3-30f6aacf5b15" providerId="AD"/>
      </p:ext>
    </p:extLst>
  </p:cmAuthor>
  <p:cmAuthor id="4" name="Lane Garcia" initials="LG [2]" lastIdx="3" clrIdx="3">
    <p:extLst>
      <p:ext uri="{19B8F6BF-5375-455C-9EA6-DF929625EA0E}">
        <p15:presenceInfo xmlns:p15="http://schemas.microsoft.com/office/powerpoint/2012/main" userId="S::lgarcia@aqmd.gov::895fd2ab-225e-4932-b5f6-d72655ed12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C000"/>
    <a:srgbClr val="EAEFF7"/>
    <a:srgbClr val="E4E7E8"/>
    <a:srgbClr val="E0E3EC"/>
    <a:srgbClr val="D2DEEF"/>
    <a:srgbClr val="5B9BD5"/>
    <a:srgbClr val="FFD243"/>
    <a:srgbClr val="FFDC6D"/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5E669-A437-4731-9E27-6BA63B081C2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E9C2F3-5F08-4678-9359-2A878F159006}">
      <dgm:prSet phldrT="[Text]" custT="1"/>
      <dgm:spPr/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DMV Registration Fees Collected</a:t>
          </a:r>
        </a:p>
      </dgm:t>
    </dgm:pt>
    <dgm:pt modelId="{DF6E98F4-4740-422A-B998-4A90EF6B3542}" type="parTrans" cxnId="{39DE2B7A-751F-47DA-AB78-11519DB9C81D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28FB6B-B36A-4002-B039-A740D06112FB}" type="sibTrans" cxnId="{39DE2B7A-751F-47DA-AB78-11519DB9C81D}">
      <dgm:prSet/>
      <dgm:spPr>
        <a:gradFill flip="none" rotWithShape="1">
          <a:gsLst>
            <a:gs pos="58000">
              <a:schemeClr val="accent2"/>
            </a:gs>
            <a:gs pos="29000">
              <a:schemeClr val="accent4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0" scaled="0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3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13D28-F6FC-40AD-A481-9CE4C7FFED78}">
      <dgm:prSet phldrT="[Text]" custT="1"/>
      <dgm:spPr/>
      <dgm:t>
        <a:bodyPr/>
        <a:lstStyle/>
        <a:p>
          <a:r>
            <a:rPr lang="en-US" sz="1800" b="0" i="0" baseline="0" dirty="0">
              <a:latin typeface="Arial" panose="020B0604020202020204" pitchFamily="34" charset="0"/>
              <a:cs typeface="Arial" panose="020B0604020202020204" pitchFamily="34" charset="0"/>
            </a:rPr>
            <a:t>AB 2766 Subvention Portion to South Coast AQMD for Quarterly Distribution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17370E-9D65-444B-A116-3FF48DB4E61F}" type="parTrans" cxnId="{44B1DAA9-07FE-45BC-84DC-47F27A23B590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C4D17B-3609-4C87-91B2-308F2D954147}" type="sibTrans" cxnId="{44B1DAA9-07FE-45BC-84DC-47F27A23B590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62F0CF-19E7-42A4-880D-E84C0117BEF2}">
      <dgm:prSet phldrT="[Text]" custT="1"/>
      <dgm:spPr/>
      <dgm:t>
        <a:bodyPr/>
        <a:lstStyle/>
        <a:p>
          <a:r>
            <a:rPr lang="en-US" sz="1800" b="0" i="0" baseline="0" dirty="0">
              <a:latin typeface="Arial" panose="020B0604020202020204" pitchFamily="34" charset="0"/>
              <a:cs typeface="Arial" panose="020B0604020202020204" pitchFamily="34" charset="0"/>
            </a:rPr>
            <a:t>Local Governments Implement Mobile Source Emission Reduction Projects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676366-5650-4621-BA09-A45DD1047084}" type="parTrans" cxnId="{D56C769F-FFFE-45C2-9C7E-4D6B5B474972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A238F-A986-45A3-9E78-9D1B3FD1B9D2}" type="sibTrans" cxnId="{D56C769F-FFFE-45C2-9C7E-4D6B5B474972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3DF988-5EE3-4C82-952D-E58F6EB793A7}">
      <dgm:prSet phldrT="[Text]" custT="1"/>
      <dgm:spPr/>
      <dgm:t>
        <a:bodyPr/>
        <a:lstStyle/>
        <a:p>
          <a:r>
            <a:rPr lang="en-US" sz="1800" b="0" i="0" baseline="0" dirty="0">
              <a:latin typeface="Arial" panose="020B0604020202020204" pitchFamily="34" charset="0"/>
              <a:cs typeface="Arial" panose="020B0604020202020204" pitchFamily="34" charset="0"/>
            </a:rPr>
            <a:t>Local Governments  Submit Annual &amp; Financial Reports to South Coast AQMD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8E5D66-4A53-4DC1-A2B0-D9A7306D0729}" type="parTrans" cxnId="{8DF39024-B8F2-4280-9064-90E903AC54E0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85CFBD-9B78-4D00-827D-88322173D2F7}" type="sibTrans" cxnId="{8DF39024-B8F2-4280-9064-90E903AC54E0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F9BD6-4279-4ECF-98EE-6528E6C826D2}">
      <dgm:prSet phldrT="[Text]" custT="1"/>
      <dgm:spPr/>
      <dgm:t>
        <a:bodyPr/>
        <a:lstStyle/>
        <a:p>
          <a:r>
            <a:rPr lang="en-US" sz="1800" b="0" i="0" baseline="0" dirty="0">
              <a:latin typeface="Arial" panose="020B0604020202020204" pitchFamily="34" charset="0"/>
              <a:cs typeface="Arial" panose="020B0604020202020204" pitchFamily="34" charset="0"/>
            </a:rPr>
            <a:t>South Coast AQMD Prepares Annual Report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0BA644-8444-4FAC-9A44-AFCBAB6CF502}" type="parTrans" cxnId="{D80CE76B-5AE1-4CB3-B366-291283DA15D7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043683-63D8-4A3B-89CF-D58A07F669B9}" type="sibTrans" cxnId="{D80CE76B-5AE1-4CB3-B366-291283DA15D7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B6F42-0788-4D94-B92F-6617B39EEE3A}">
      <dgm:prSet phldrT="[Text]" custT="1"/>
      <dgm:spPr/>
      <dgm:t>
        <a:bodyPr/>
        <a:lstStyle/>
        <a:p>
          <a:r>
            <a:rPr lang="en-US" sz="1800" b="0" i="0" baseline="0" dirty="0">
              <a:latin typeface="Arial" panose="020B0604020202020204" pitchFamily="34" charset="0"/>
              <a:cs typeface="Arial" panose="020B0604020202020204" pitchFamily="34" charset="0"/>
            </a:rPr>
            <a:t>South Coast AQMD Transmits Annual Report to CARB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DDED5-3E91-4359-A4EE-0E7E0CDE4ED9}" type="parTrans" cxnId="{590EF157-3A87-4D51-AF40-3BF6FB7FEFB1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B6DE09-5F4E-4822-BE92-32F604778E5A}" type="sibTrans" cxnId="{590EF157-3A87-4D51-AF40-3BF6FB7FEFB1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A2B053-5C09-42FF-9903-D872D5001D9D}">
      <dgm:prSet phldrT="[Text]" custT="1"/>
      <dgm:spPr/>
      <dgm:t>
        <a:bodyPr/>
        <a:lstStyle/>
        <a:p>
          <a:r>
            <a:rPr lang="en-US" sz="1800" b="0" i="0" baseline="0" dirty="0">
              <a:latin typeface="Arial" panose="020B0604020202020204" pitchFamily="34" charset="0"/>
              <a:cs typeface="Arial" panose="020B0604020202020204" pitchFamily="34" charset="0"/>
            </a:rPr>
            <a:t>Bi-Annual Program Audit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1EC3F-3226-4A13-BA2F-D286D631DA76}" type="parTrans" cxnId="{5544BEF9-C246-411C-B33A-E81E00303E30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EB0DF4-11CF-435B-9375-915A86743DF4}" type="sibTrans" cxnId="{5544BEF9-C246-411C-B33A-E81E00303E30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FF2FD2-E02C-4AE7-9418-CE1B685DBA66}" type="pres">
      <dgm:prSet presAssocID="{3395E669-A437-4731-9E27-6BA63B081C23}" presName="Name0" presStyleCnt="0">
        <dgm:presLayoutVars>
          <dgm:dir/>
          <dgm:resizeHandles val="exact"/>
        </dgm:presLayoutVars>
      </dgm:prSet>
      <dgm:spPr/>
    </dgm:pt>
    <dgm:pt modelId="{14D961E1-A5AB-4650-9F28-23BC05686306}" type="pres">
      <dgm:prSet presAssocID="{3395E669-A437-4731-9E27-6BA63B081C23}" presName="cycle" presStyleCnt="0"/>
      <dgm:spPr/>
    </dgm:pt>
    <dgm:pt modelId="{E17CDBEF-E44E-4482-98B1-4CD0B8B689E9}" type="pres">
      <dgm:prSet presAssocID="{0AE9C2F3-5F08-4678-9359-2A878F159006}" presName="nodeFirstNode" presStyleLbl="node1" presStyleIdx="0" presStyleCnt="7" custScaleY="92693">
        <dgm:presLayoutVars>
          <dgm:bulletEnabled val="1"/>
        </dgm:presLayoutVars>
      </dgm:prSet>
      <dgm:spPr/>
    </dgm:pt>
    <dgm:pt modelId="{04298ACA-7A1D-4443-B12A-52C300F27B9F}" type="pres">
      <dgm:prSet presAssocID="{8E28FB6B-B36A-4002-B039-A740D06112FB}" presName="sibTransFirstNode" presStyleLbl="bgShp" presStyleIdx="0" presStyleCnt="1"/>
      <dgm:spPr/>
    </dgm:pt>
    <dgm:pt modelId="{9FE59F4F-25F1-4FD2-8A7F-43FE93A6943D}" type="pres">
      <dgm:prSet presAssocID="{C2713D28-F6FC-40AD-A481-9CE4C7FFED78}" presName="nodeFollowingNodes" presStyleLbl="node1" presStyleIdx="1" presStyleCnt="7" custScaleX="151029" custScaleY="118580" custRadScaleRad="101201" custRadScaleInc="20947">
        <dgm:presLayoutVars>
          <dgm:bulletEnabled val="1"/>
        </dgm:presLayoutVars>
      </dgm:prSet>
      <dgm:spPr/>
    </dgm:pt>
    <dgm:pt modelId="{5B6E38C8-4C3A-460D-89BB-B9E62D2D5E25}" type="pres">
      <dgm:prSet presAssocID="{9162F0CF-19E7-42A4-880D-E84C0117BEF2}" presName="nodeFollowingNodes" presStyleLbl="node1" presStyleIdx="2" presStyleCnt="7" custScaleX="157912" custScaleY="122405">
        <dgm:presLayoutVars>
          <dgm:bulletEnabled val="1"/>
        </dgm:presLayoutVars>
      </dgm:prSet>
      <dgm:spPr/>
    </dgm:pt>
    <dgm:pt modelId="{9AC52713-13C7-444F-962E-1959622C5E6E}" type="pres">
      <dgm:prSet presAssocID="{313DF988-5EE3-4C82-952D-E58F6EB793A7}" presName="nodeFollowingNodes" presStyleLbl="node1" presStyleIdx="3" presStyleCnt="7" custScaleX="161778" custScaleY="119083" custRadScaleRad="119626" custRadScaleInc="-34272">
        <dgm:presLayoutVars>
          <dgm:bulletEnabled val="1"/>
        </dgm:presLayoutVars>
      </dgm:prSet>
      <dgm:spPr/>
    </dgm:pt>
    <dgm:pt modelId="{CF0B5E42-515F-4712-A16A-9094DB3FABE7}" type="pres">
      <dgm:prSet presAssocID="{F3AF9BD6-4279-4ECF-98EE-6528E6C826D2}" presName="nodeFollowingNodes" presStyleLbl="node1" presStyleIdx="4" presStyleCnt="7" custScaleX="110143" custScaleY="116674" custRadScaleRad="112917" custRadScaleInc="25235">
        <dgm:presLayoutVars>
          <dgm:bulletEnabled val="1"/>
        </dgm:presLayoutVars>
      </dgm:prSet>
      <dgm:spPr/>
    </dgm:pt>
    <dgm:pt modelId="{ADC1AE46-46A8-4F81-AE77-EA01AC8C66B7}" type="pres">
      <dgm:prSet presAssocID="{D25B6F42-0788-4D94-B92F-6617B39EEE3A}" presName="nodeFollowingNodes" presStyleLbl="node1" presStyleIdx="5" presStyleCnt="7" custScaleX="115331" custScaleY="119712">
        <dgm:presLayoutVars>
          <dgm:bulletEnabled val="1"/>
        </dgm:presLayoutVars>
      </dgm:prSet>
      <dgm:spPr/>
    </dgm:pt>
    <dgm:pt modelId="{3578AF67-1AF4-44F8-B254-DFA06EE411B0}" type="pres">
      <dgm:prSet presAssocID="{BFA2B053-5C09-42FF-9903-D872D5001D9D}" presName="nodeFollowingNodes" presStyleLbl="node1" presStyleIdx="6" presStyleCnt="7" custRadScaleRad="97044" custRadScaleInc="-19742">
        <dgm:presLayoutVars>
          <dgm:bulletEnabled val="1"/>
        </dgm:presLayoutVars>
      </dgm:prSet>
      <dgm:spPr/>
    </dgm:pt>
  </dgm:ptLst>
  <dgm:cxnLst>
    <dgm:cxn modelId="{D1122103-5B08-49C4-BFB3-9BCA5E4DACFC}" type="presOf" srcId="{C2713D28-F6FC-40AD-A481-9CE4C7FFED78}" destId="{9FE59F4F-25F1-4FD2-8A7F-43FE93A6943D}" srcOrd="0" destOrd="0" presId="urn:microsoft.com/office/officeart/2005/8/layout/cycle3"/>
    <dgm:cxn modelId="{7EF84E0A-F5A6-4128-BE09-4359A5728D05}" type="presOf" srcId="{9162F0CF-19E7-42A4-880D-E84C0117BEF2}" destId="{5B6E38C8-4C3A-460D-89BB-B9E62D2D5E25}" srcOrd="0" destOrd="0" presId="urn:microsoft.com/office/officeart/2005/8/layout/cycle3"/>
    <dgm:cxn modelId="{BE78AD1F-DCE4-4A1A-B157-A039AE47E8B1}" type="presOf" srcId="{D25B6F42-0788-4D94-B92F-6617B39EEE3A}" destId="{ADC1AE46-46A8-4F81-AE77-EA01AC8C66B7}" srcOrd="0" destOrd="0" presId="urn:microsoft.com/office/officeart/2005/8/layout/cycle3"/>
    <dgm:cxn modelId="{8DF39024-B8F2-4280-9064-90E903AC54E0}" srcId="{3395E669-A437-4731-9E27-6BA63B081C23}" destId="{313DF988-5EE3-4C82-952D-E58F6EB793A7}" srcOrd="3" destOrd="0" parTransId="{0D8E5D66-4A53-4DC1-A2B0-D9A7306D0729}" sibTransId="{2385CFBD-9B78-4D00-827D-88322173D2F7}"/>
    <dgm:cxn modelId="{69302925-B27C-4444-BDC3-8B50C14C1E18}" type="presOf" srcId="{F3AF9BD6-4279-4ECF-98EE-6528E6C826D2}" destId="{CF0B5E42-515F-4712-A16A-9094DB3FABE7}" srcOrd="0" destOrd="0" presId="urn:microsoft.com/office/officeart/2005/8/layout/cycle3"/>
    <dgm:cxn modelId="{CD56B22E-02E6-44D4-9264-C1A57DCE26EB}" type="presOf" srcId="{8E28FB6B-B36A-4002-B039-A740D06112FB}" destId="{04298ACA-7A1D-4443-B12A-52C300F27B9F}" srcOrd="0" destOrd="0" presId="urn:microsoft.com/office/officeart/2005/8/layout/cycle3"/>
    <dgm:cxn modelId="{D80CE76B-5AE1-4CB3-B366-291283DA15D7}" srcId="{3395E669-A437-4731-9E27-6BA63B081C23}" destId="{F3AF9BD6-4279-4ECF-98EE-6528E6C826D2}" srcOrd="4" destOrd="0" parTransId="{4C0BA644-8444-4FAC-9A44-AFCBAB6CF502}" sibTransId="{FE043683-63D8-4A3B-89CF-D58A07F669B9}"/>
    <dgm:cxn modelId="{7AB6976E-F547-4D56-9DC9-F380BCD0AFA3}" type="presOf" srcId="{0AE9C2F3-5F08-4678-9359-2A878F159006}" destId="{E17CDBEF-E44E-4482-98B1-4CD0B8B689E9}" srcOrd="0" destOrd="0" presId="urn:microsoft.com/office/officeart/2005/8/layout/cycle3"/>
    <dgm:cxn modelId="{29149A54-E05A-4F48-9B38-5FC354ED7FFE}" type="presOf" srcId="{BFA2B053-5C09-42FF-9903-D872D5001D9D}" destId="{3578AF67-1AF4-44F8-B254-DFA06EE411B0}" srcOrd="0" destOrd="0" presId="urn:microsoft.com/office/officeart/2005/8/layout/cycle3"/>
    <dgm:cxn modelId="{590EF157-3A87-4D51-AF40-3BF6FB7FEFB1}" srcId="{3395E669-A437-4731-9E27-6BA63B081C23}" destId="{D25B6F42-0788-4D94-B92F-6617B39EEE3A}" srcOrd="5" destOrd="0" parTransId="{551DDED5-3E91-4359-A4EE-0E7E0CDE4ED9}" sibTransId="{24B6DE09-5F4E-4822-BE92-32F604778E5A}"/>
    <dgm:cxn modelId="{39DE2B7A-751F-47DA-AB78-11519DB9C81D}" srcId="{3395E669-A437-4731-9E27-6BA63B081C23}" destId="{0AE9C2F3-5F08-4678-9359-2A878F159006}" srcOrd="0" destOrd="0" parTransId="{DF6E98F4-4740-422A-B998-4A90EF6B3542}" sibTransId="{8E28FB6B-B36A-4002-B039-A740D06112FB}"/>
    <dgm:cxn modelId="{8A16D385-3718-4ED8-8AF8-38764B138821}" type="presOf" srcId="{313DF988-5EE3-4C82-952D-E58F6EB793A7}" destId="{9AC52713-13C7-444F-962E-1959622C5E6E}" srcOrd="0" destOrd="0" presId="urn:microsoft.com/office/officeart/2005/8/layout/cycle3"/>
    <dgm:cxn modelId="{D56C769F-FFFE-45C2-9C7E-4D6B5B474972}" srcId="{3395E669-A437-4731-9E27-6BA63B081C23}" destId="{9162F0CF-19E7-42A4-880D-E84C0117BEF2}" srcOrd="2" destOrd="0" parTransId="{E2676366-5650-4621-BA09-A45DD1047084}" sibTransId="{7E2A238F-A986-45A3-9E78-9D1B3FD1B9D2}"/>
    <dgm:cxn modelId="{44B1DAA9-07FE-45BC-84DC-47F27A23B590}" srcId="{3395E669-A437-4731-9E27-6BA63B081C23}" destId="{C2713D28-F6FC-40AD-A481-9CE4C7FFED78}" srcOrd="1" destOrd="0" parTransId="{2017370E-9D65-444B-A116-3FF48DB4E61F}" sibTransId="{81C4D17B-3609-4C87-91B2-308F2D954147}"/>
    <dgm:cxn modelId="{B69797BE-2B06-4A85-85D3-CC06995B0F4A}" type="presOf" srcId="{3395E669-A437-4731-9E27-6BA63B081C23}" destId="{AFFF2FD2-E02C-4AE7-9418-CE1B685DBA66}" srcOrd="0" destOrd="0" presId="urn:microsoft.com/office/officeart/2005/8/layout/cycle3"/>
    <dgm:cxn modelId="{5544BEF9-C246-411C-B33A-E81E00303E30}" srcId="{3395E669-A437-4731-9E27-6BA63B081C23}" destId="{BFA2B053-5C09-42FF-9903-D872D5001D9D}" srcOrd="6" destOrd="0" parTransId="{6551EC3F-3226-4A13-BA2F-D286D631DA76}" sibTransId="{1BEB0DF4-11CF-435B-9375-915A86743DF4}"/>
    <dgm:cxn modelId="{CC725268-02F3-4587-B315-A81F017D4F21}" type="presParOf" srcId="{AFFF2FD2-E02C-4AE7-9418-CE1B685DBA66}" destId="{14D961E1-A5AB-4650-9F28-23BC05686306}" srcOrd="0" destOrd="0" presId="urn:microsoft.com/office/officeart/2005/8/layout/cycle3"/>
    <dgm:cxn modelId="{048B5BAA-8383-405F-A9BA-059C6ADAADC2}" type="presParOf" srcId="{14D961E1-A5AB-4650-9F28-23BC05686306}" destId="{E17CDBEF-E44E-4482-98B1-4CD0B8B689E9}" srcOrd="0" destOrd="0" presId="urn:microsoft.com/office/officeart/2005/8/layout/cycle3"/>
    <dgm:cxn modelId="{EB99D1A4-1FFD-4C17-8922-4BEB6BE0E295}" type="presParOf" srcId="{14D961E1-A5AB-4650-9F28-23BC05686306}" destId="{04298ACA-7A1D-4443-B12A-52C300F27B9F}" srcOrd="1" destOrd="0" presId="urn:microsoft.com/office/officeart/2005/8/layout/cycle3"/>
    <dgm:cxn modelId="{A56CD980-D8F2-4B86-90BD-A3E22AC9CED2}" type="presParOf" srcId="{14D961E1-A5AB-4650-9F28-23BC05686306}" destId="{9FE59F4F-25F1-4FD2-8A7F-43FE93A6943D}" srcOrd="2" destOrd="0" presId="urn:microsoft.com/office/officeart/2005/8/layout/cycle3"/>
    <dgm:cxn modelId="{1B422BB7-F7FB-4E33-BD6B-68C3722F3359}" type="presParOf" srcId="{14D961E1-A5AB-4650-9F28-23BC05686306}" destId="{5B6E38C8-4C3A-460D-89BB-B9E62D2D5E25}" srcOrd="3" destOrd="0" presId="urn:microsoft.com/office/officeart/2005/8/layout/cycle3"/>
    <dgm:cxn modelId="{C2F4B9BD-2CCA-4294-AD31-90C867B1CDA7}" type="presParOf" srcId="{14D961E1-A5AB-4650-9F28-23BC05686306}" destId="{9AC52713-13C7-444F-962E-1959622C5E6E}" srcOrd="4" destOrd="0" presId="urn:microsoft.com/office/officeart/2005/8/layout/cycle3"/>
    <dgm:cxn modelId="{54870788-C49D-4D53-8E7B-D8202A095964}" type="presParOf" srcId="{14D961E1-A5AB-4650-9F28-23BC05686306}" destId="{CF0B5E42-515F-4712-A16A-9094DB3FABE7}" srcOrd="5" destOrd="0" presId="urn:microsoft.com/office/officeart/2005/8/layout/cycle3"/>
    <dgm:cxn modelId="{97A46C97-E67A-41F0-8ADC-359A4F78F829}" type="presParOf" srcId="{14D961E1-A5AB-4650-9F28-23BC05686306}" destId="{ADC1AE46-46A8-4F81-AE77-EA01AC8C66B7}" srcOrd="6" destOrd="0" presId="urn:microsoft.com/office/officeart/2005/8/layout/cycle3"/>
    <dgm:cxn modelId="{2A8F9874-2ACA-4C8B-904A-E6F4793468D6}" type="presParOf" srcId="{14D961E1-A5AB-4650-9F28-23BC05686306}" destId="{3578AF67-1AF4-44F8-B254-DFA06EE411B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98ACA-7A1D-4443-B12A-52C300F27B9F}">
      <dsp:nvSpPr>
        <dsp:cNvPr id="0" name=""/>
        <dsp:cNvSpPr/>
      </dsp:nvSpPr>
      <dsp:spPr>
        <a:xfrm>
          <a:off x="1538344" y="-90652"/>
          <a:ext cx="5521719" cy="5521719"/>
        </a:xfrm>
        <a:prstGeom prst="circularArrow">
          <a:avLst>
            <a:gd name="adj1" fmla="val 5544"/>
            <a:gd name="adj2" fmla="val 330680"/>
            <a:gd name="adj3" fmla="val 14494178"/>
            <a:gd name="adj4" fmla="val 16962593"/>
            <a:gd name="adj5" fmla="val 5757"/>
          </a:avLst>
        </a:prstGeom>
        <a:gradFill flip="none" rotWithShape="1">
          <a:gsLst>
            <a:gs pos="58000">
              <a:schemeClr val="accent2"/>
            </a:gs>
            <a:gs pos="29000">
              <a:schemeClr val="accent4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0" scaled="0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CDBEF-E44E-4482-98B1-4CD0B8B689E9}">
      <dsp:nvSpPr>
        <dsp:cNvPr id="0" name=""/>
        <dsp:cNvSpPr/>
      </dsp:nvSpPr>
      <dsp:spPr>
        <a:xfrm>
          <a:off x="3426511" y="-22343"/>
          <a:ext cx="1745385" cy="808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DMV Registration Fees Collected</a:t>
          </a:r>
        </a:p>
      </dsp:txBody>
      <dsp:txXfrm>
        <a:off x="3465999" y="17145"/>
        <a:ext cx="1666409" cy="729948"/>
      </dsp:txXfrm>
    </dsp:sp>
    <dsp:sp modelId="{9FE59F4F-25F1-4FD2-8A7F-43FE93A6943D}">
      <dsp:nvSpPr>
        <dsp:cNvPr id="0" name=""/>
        <dsp:cNvSpPr/>
      </dsp:nvSpPr>
      <dsp:spPr>
        <a:xfrm>
          <a:off x="5062430" y="1058815"/>
          <a:ext cx="2636037" cy="10348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AB 2766 Subvention Portion to South Coast AQMD for Quarterly Distribution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2947" y="1109332"/>
        <a:ext cx="2535003" cy="933804"/>
      </dsp:txXfrm>
    </dsp:sp>
    <dsp:sp modelId="{5B6E38C8-4C3A-460D-89BB-B9E62D2D5E25}">
      <dsp:nvSpPr>
        <dsp:cNvPr id="0" name=""/>
        <dsp:cNvSpPr/>
      </dsp:nvSpPr>
      <dsp:spPr>
        <a:xfrm>
          <a:off x="5216759" y="2726652"/>
          <a:ext cx="2756172" cy="1068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Local Governments Implement Mobile Source Emission Reduction Projects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8905" y="2778798"/>
        <a:ext cx="2651880" cy="963927"/>
      </dsp:txXfrm>
    </dsp:sp>
    <dsp:sp modelId="{9AC52713-13C7-444F-962E-1959622C5E6E}">
      <dsp:nvSpPr>
        <dsp:cNvPr id="0" name=""/>
        <dsp:cNvSpPr/>
      </dsp:nvSpPr>
      <dsp:spPr>
        <a:xfrm>
          <a:off x="4740437" y="4338638"/>
          <a:ext cx="2823649" cy="1039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Local Governments  Submit Annual &amp; Financial Reports to South Coast AQMD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91168" y="4389369"/>
        <a:ext cx="2722187" cy="937766"/>
      </dsp:txXfrm>
    </dsp:sp>
    <dsp:sp modelId="{CF0B5E42-515F-4712-A16A-9094DB3FABE7}">
      <dsp:nvSpPr>
        <dsp:cNvPr id="0" name=""/>
        <dsp:cNvSpPr/>
      </dsp:nvSpPr>
      <dsp:spPr>
        <a:xfrm>
          <a:off x="1735275" y="4349173"/>
          <a:ext cx="1922419" cy="1018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South Coast AQMD Prepares Annual Report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4980" y="4398878"/>
        <a:ext cx="1823009" cy="918795"/>
      </dsp:txXfrm>
    </dsp:sp>
    <dsp:sp modelId="{ADC1AE46-46A8-4F81-AE77-EA01AC8C66B7}">
      <dsp:nvSpPr>
        <dsp:cNvPr id="0" name=""/>
        <dsp:cNvSpPr/>
      </dsp:nvSpPr>
      <dsp:spPr>
        <a:xfrm>
          <a:off x="997078" y="2738402"/>
          <a:ext cx="2012970" cy="1044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South Coast AQMD Transmits Annual Report to CARB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8077" y="2789401"/>
        <a:ext cx="1910972" cy="942719"/>
      </dsp:txXfrm>
    </dsp:sp>
    <dsp:sp modelId="{3578AF67-1AF4-44F8-B254-DFA06EE411B0}">
      <dsp:nvSpPr>
        <dsp:cNvPr id="0" name=""/>
        <dsp:cNvSpPr/>
      </dsp:nvSpPr>
      <dsp:spPr>
        <a:xfrm>
          <a:off x="1441378" y="1168723"/>
          <a:ext cx="1745385" cy="872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Bi-Annual Program Audit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3979" y="1211324"/>
        <a:ext cx="1660183" cy="787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8B01D-D8DB-428C-B3ED-105502EB4DF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1F297-0729-4520-9D5A-A9CDDF82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4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F297-0729-4520-9D5A-A9CDDF8262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4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1F297-0729-4520-9D5A-A9CDDF8262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2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1F297-0729-4520-9D5A-A9CDDF8262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8384-90EF-4524-ADC2-542F2FC06352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1" y="6426200"/>
            <a:ext cx="838200" cy="431799"/>
          </a:xfrm>
        </p:spPr>
        <p:txBody>
          <a:bodyPr/>
          <a:lstStyle/>
          <a:p>
            <a:fld id="{CEF1CB28-FD79-4BE0-9A0F-83B40F17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6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9A0-8A4A-47B0-8BFD-332792B69003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4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3E65-6370-4652-8CBD-A51F85A3618A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2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A479-6ED0-48C3-B847-E029E78D525B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B4EE-38A5-45DE-A352-EA4318040214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5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B0C4-F5EC-41C6-B456-B3CD1988714C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1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9FD2-2636-4ADE-8AF3-6DA243C6E566}" type="datetime1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0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EA5-D71D-41D1-971D-93EEB08DC454}" type="datetime1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2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777C-5683-4B3D-B6E4-BC7223CC8ED8}" type="datetime1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7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25F3-4B6A-4BCD-B7FB-1EB4E6CD0BA6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6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702-90E7-4F3E-9D1D-D7E591F3FF8B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4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D4EF">
                <a:lumMod val="100000"/>
              </a:srgbClr>
            </a:gs>
            <a:gs pos="37000">
              <a:srgbClr val="33A1D3"/>
            </a:gs>
            <a:gs pos="88000">
              <a:srgbClr val="006DB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080FC-6C7A-4C5A-A14A-809FC852A65F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263" y="6485640"/>
            <a:ext cx="634738" cy="37236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marL="0" indent="0" algn="ctr">
              <a:tabLst/>
              <a:defRPr sz="1600" b="1">
                <a:solidFill>
                  <a:schemeClr val="bg1"/>
                </a:solidFill>
              </a:defRPr>
            </a:lvl1pPr>
          </a:lstStyle>
          <a:p>
            <a:fld id="{CEF1CB28-FD79-4BE0-9A0F-83B40F17B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49" y="365125"/>
            <a:ext cx="602802" cy="9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6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C000"/>
        </a:buClr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672" y="1833618"/>
            <a:ext cx="10058400" cy="1407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9600" dirty="0">
                <a:latin typeface="Arial Black" panose="020B0A04020102020204" pitchFamily="34" charset="0"/>
              </a:rPr>
              <a:t>AB 2766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10526"/>
            <a:ext cx="9144000" cy="20474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Report – FY 2018-19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December 3, 2020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Lane Garcia, Program Supervisor – AB 2766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4181" y="3167927"/>
            <a:ext cx="8531382" cy="64633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Vehicle Subvention Fund 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0308" y="4050781"/>
            <a:ext cx="8531383" cy="523220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Orange County Council of Governments</a:t>
            </a:r>
          </a:p>
        </p:txBody>
      </p:sp>
    </p:spTree>
    <p:extLst>
      <p:ext uri="{BB962C8B-B14F-4D97-AF65-F5344CB8AC3E}">
        <p14:creationId xmlns:p14="http://schemas.microsoft.com/office/powerpoint/2010/main" val="336569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B570A-9E09-4FB7-8C2B-8DCC44E4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FEBE6-C188-4F6B-8D6B-CFAD73CC1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293747" cy="4351338"/>
          </a:xfrm>
        </p:spPr>
        <p:txBody>
          <a:bodyPr>
            <a:normAutofit fontScale="85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The audit for Fiscal Years 2017-18 and 2018-19 is scheduled to be conducted January through May 2021.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The last audit completed was for Fiscal Years 2015-16 and 2016-17. The results of </a:t>
            </a:r>
            <a:r>
              <a:rPr lang="en-US" sz="2800">
                <a:latin typeface="Calibri" panose="020F0502020204030204" pitchFamily="34" charset="0"/>
                <a:ea typeface="Times New Roman" panose="02020603050405020304" pitchFamily="18" charset="0"/>
              </a:rPr>
              <a:t>the audit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were presented to the Administrative Committee in April 2020 and reported to the </a:t>
            </a:r>
            <a:r>
              <a:rPr lang="en-US" sz="2800">
                <a:latin typeface="Calibri" panose="020F0502020204030204" pitchFamily="34" charset="0"/>
                <a:ea typeface="Times New Roman" panose="02020603050405020304" pitchFamily="18" charset="0"/>
              </a:rPr>
              <a:t>Board in May 2020.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22 of the 162 local governments had audit findings.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The majority of the audit findings were for late submission of audited financial statements.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9 of the 22 agencies with findings had monetary findings.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99.7% of the audited expenditures were compliant with the program guidelines.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E685C-54C3-4F4C-844D-B0F46FC4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4D8ACF-7F45-43D5-BCD9-9A47FA30E1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4" r="20845"/>
          <a:stretch/>
        </p:blipFill>
        <p:spPr>
          <a:xfrm>
            <a:off x="8300621" y="1699504"/>
            <a:ext cx="3256642" cy="460358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78282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8CE9-7AE0-4482-8A4C-D465918C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6FB6-A2D6-4ACC-A48E-B2FA8B8BA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39650" cy="4351338"/>
          </a:xfrm>
        </p:spPr>
        <p:txBody>
          <a:bodyPr/>
          <a:lstStyle/>
          <a:p>
            <a:r>
              <a:rPr lang="en-US" dirty="0"/>
              <a:t>COVID has reduced vehicle registrations</a:t>
            </a:r>
          </a:p>
          <a:p>
            <a:r>
              <a:rPr lang="en-US" dirty="0"/>
              <a:t>Many jurisdictions inquiring about use of program funds for remote work </a:t>
            </a:r>
          </a:p>
          <a:p>
            <a:r>
              <a:rPr lang="en-US" dirty="0"/>
              <a:t>Cities continue to change over fleet vehicles and install EV Infrastructure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014D7-8CE3-4043-B5AB-651C7A57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CF5254-A5F0-4B1D-BE05-1D0D587AF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26" y="1671286"/>
            <a:ext cx="3107545" cy="466001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53677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-times.brightspotcdn.com/dims4/default/834a727/2147483647/strip/true/crop/1728x1152+160+0/resize/1680x1120!/quality/90/?url=https%3A%2F%2Fca-times.brightspotcdn.com%2F03%2F0d%2F6271676bf969641d1bbbd330b2f1%2Fla-san-gabriel-mountains-20141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391"/>
            <a:ext cx="12265060" cy="817670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30322" y="7621955"/>
            <a:ext cx="634738" cy="372360"/>
          </a:xfrm>
        </p:spPr>
        <p:txBody>
          <a:bodyPr/>
          <a:lstStyle/>
          <a:p>
            <a:fld id="{CEF1CB28-FD79-4BE0-9A0F-83B40F17B28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9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South Coast AQMD </a:t>
            </a:r>
            <a:r>
              <a:rPr lang="en-US" dirty="0"/>
              <a:t>Staff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38200" y="1263969"/>
          <a:ext cx="10317480" cy="585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4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1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45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FINANCIAL ADMINISTRATION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John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Kampa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Financial Analyst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(909) 396-3026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jkampa@aqmd.gov</a:t>
                      </a:r>
                    </a:p>
                    <a:p>
                      <a:endParaRPr lang="en-US" sz="2400" b="1" u="sng" dirty="0">
                        <a:solidFill>
                          <a:srgbClr val="FFC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1" u="sng" dirty="0">
                          <a:solidFill>
                            <a:srgbClr val="FFC000"/>
                          </a:solidFill>
                          <a:latin typeface="+mn-lt"/>
                          <a:cs typeface="Arial" panose="020B0604020202020204" pitchFamily="34" charset="0"/>
                        </a:rPr>
                        <a:t>PROGRAM SUPERVISOR</a:t>
                      </a:r>
                    </a:p>
                    <a:p>
                      <a:r>
                        <a:rPr lang="it-IT" sz="20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Lane Garcia</a:t>
                      </a:r>
                    </a:p>
                    <a:p>
                      <a:r>
                        <a:rPr lang="it-IT" sz="20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 Supervisor</a:t>
                      </a:r>
                    </a:p>
                    <a:p>
                      <a:r>
                        <a:rPr lang="it-IT" sz="20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(909) 396-3297</a:t>
                      </a:r>
                    </a:p>
                    <a:p>
                      <a:r>
                        <a:rPr lang="it-IT" sz="20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lgarcia@aqmd.gov</a:t>
                      </a:r>
                    </a:p>
                    <a:p>
                      <a:endParaRPr lang="en-US" sz="2000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1" u="sng" dirty="0">
                          <a:solidFill>
                            <a:srgbClr val="FFC000"/>
                          </a:solidFill>
                          <a:latin typeface="+mn-lt"/>
                          <a:cs typeface="Arial" panose="020B0604020202020204" pitchFamily="34" charset="0"/>
                        </a:rPr>
                        <a:t>PLANNING AND RULES MANAGER</a:t>
                      </a:r>
                    </a:p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Carol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Gomez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Planning and Rules Manager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(909) 396-3264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cgomez@aqmd.gov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Laurence Brown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Air Quality Specialist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(909) 396-2456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lgarcia@aqmd.gov</a:t>
                      </a:r>
                    </a:p>
                    <a:p>
                      <a:pPr marL="285750" indent="-285750"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Coachella Valley</a:t>
                      </a:r>
                    </a:p>
                    <a:p>
                      <a:pPr marL="285750" indent="-285750"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San Bernardino </a:t>
                      </a:r>
                      <a:endParaRPr lang="en-US" sz="2000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Los Angeles (City)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San Fernando Valley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San Gabriel Valley</a:t>
                      </a:r>
                      <a:endParaRPr lang="en-US" sz="2000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Western Riverside</a:t>
                      </a:r>
                    </a:p>
                    <a:p>
                      <a:pPr marL="285750" indent="-285750"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Westside Cities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Elliott Popel</a:t>
                      </a:r>
                    </a:p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Air Quality Specialist</a:t>
                      </a:r>
                    </a:p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(909) 396-2616</a:t>
                      </a:r>
                    </a:p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epopel@aqmd.gov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Gateway Cities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Las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Virgenes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-Malibu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Orange County</a:t>
                      </a:r>
                    </a:p>
                    <a:p>
                      <a:pPr marL="285750" indent="-285750"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South Bay Cities</a:t>
                      </a:r>
                    </a:p>
                    <a:p>
                      <a:pPr marL="285750" indent="-285750"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Transportation Authority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33806" y="5717045"/>
            <a:ext cx="3878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www.aqmd.gov/ab2766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825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Report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/>
          <a:p>
            <a:r>
              <a:rPr lang="en-US" dirty="0"/>
              <a:t>Annual Program update</a:t>
            </a:r>
          </a:p>
          <a:p>
            <a:pPr lvl="1"/>
            <a:r>
              <a:rPr lang="en-US" sz="3600" dirty="0"/>
              <a:t>Use of AB 2766 fees</a:t>
            </a:r>
          </a:p>
          <a:p>
            <a:pPr lvl="1"/>
            <a:r>
              <a:rPr lang="en-US" sz="3600" dirty="0"/>
              <a:t>Program results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r="9646"/>
          <a:stretch/>
        </p:blipFill>
        <p:spPr>
          <a:xfrm>
            <a:off x="6019800" y="1825625"/>
            <a:ext cx="5773132" cy="3911238"/>
          </a:xfrm>
          <a:ln w="38100">
            <a:solidFill>
              <a:schemeClr val="accent2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6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 2766 </a:t>
            </a:r>
            <a:r>
              <a:rPr lang="en-US" sz="2800" b="0" dirty="0"/>
              <a:t>(adopted 1990)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02" y="1690688"/>
            <a:ext cx="11780498" cy="4351338"/>
          </a:xfrm>
        </p:spPr>
        <p:txBody>
          <a:bodyPr>
            <a:normAutofit/>
          </a:bodyPr>
          <a:lstStyle/>
          <a:p>
            <a:r>
              <a:rPr lang="en-US" sz="2800" dirty="0"/>
              <a:t>DMV revenue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reduce emissions from motor vehicles</a:t>
            </a:r>
          </a:p>
          <a:p>
            <a:r>
              <a:rPr lang="en-US" sz="2800" dirty="0"/>
              <a:t>DMV registration surcharge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$4 per vehicle</a:t>
            </a:r>
          </a:p>
          <a:p>
            <a:r>
              <a:rPr lang="en-US" sz="2800" dirty="0"/>
              <a:t>40% to AB 2766 program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 162 local governments quarterly by population, which is the focus of this presentation</a:t>
            </a:r>
          </a:p>
          <a:p>
            <a:pPr lvl="1"/>
            <a:r>
              <a:rPr lang="en-US" sz="2400" dirty="0"/>
              <a:t>The remaining portions fund MSRC and the </a:t>
            </a:r>
            <a:r>
              <a:rPr lang="en-US" sz="2400"/>
              <a:t>air districts</a:t>
            </a:r>
            <a:endParaRPr lang="en-US" sz="2000" dirty="0"/>
          </a:p>
          <a:p>
            <a:r>
              <a:rPr lang="en-US" sz="2800" dirty="0"/>
              <a:t>Jurisdictions annually report spending &amp; emission reductions</a:t>
            </a:r>
          </a:p>
          <a:p>
            <a:pPr lvl="1"/>
            <a:r>
              <a:rPr lang="en-US" sz="2800" dirty="0"/>
              <a:t>11 project categories</a:t>
            </a:r>
          </a:p>
          <a:p>
            <a:r>
              <a:rPr lang="en-US" sz="2800" dirty="0"/>
              <a:t>South Coast AQMD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Annual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Cycle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4883382"/>
              </p:ext>
            </p:extLst>
          </p:nvPr>
        </p:nvGraphicFramePr>
        <p:xfrm>
          <a:off x="2160960" y="1027906"/>
          <a:ext cx="8970010" cy="5355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4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Program Summary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B2DCFD-B9B2-4BCA-B0F9-DAC310069ECE}"/>
              </a:ext>
            </a:extLst>
          </p:cNvPr>
          <p:cNvGrpSpPr/>
          <p:nvPr/>
        </p:nvGrpSpPr>
        <p:grpSpPr>
          <a:xfrm>
            <a:off x="838200" y="1825625"/>
            <a:ext cx="5181600" cy="1359793"/>
            <a:chOff x="838200" y="1825625"/>
            <a:chExt cx="5181600" cy="135979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168CE90-0449-44B1-9412-143F157ADD59}"/>
                </a:ext>
              </a:extLst>
            </p:cNvPr>
            <p:cNvSpPr/>
            <p:nvPr/>
          </p:nvSpPr>
          <p:spPr>
            <a:xfrm>
              <a:off x="838200" y="1825625"/>
              <a:ext cx="5181600" cy="1359793"/>
            </a:xfrm>
            <a:custGeom>
              <a:avLst/>
              <a:gdLst>
                <a:gd name="connsiteX0" fmla="*/ 0 w 5181600"/>
                <a:gd name="connsiteY0" fmla="*/ 135979 h 1359793"/>
                <a:gd name="connsiteX1" fmla="*/ 135979 w 5181600"/>
                <a:gd name="connsiteY1" fmla="*/ 0 h 1359793"/>
                <a:gd name="connsiteX2" fmla="*/ 5045621 w 5181600"/>
                <a:gd name="connsiteY2" fmla="*/ 0 h 1359793"/>
                <a:gd name="connsiteX3" fmla="*/ 5181600 w 5181600"/>
                <a:gd name="connsiteY3" fmla="*/ 135979 h 1359793"/>
                <a:gd name="connsiteX4" fmla="*/ 5181600 w 5181600"/>
                <a:gd name="connsiteY4" fmla="*/ 1223814 h 1359793"/>
                <a:gd name="connsiteX5" fmla="*/ 5045621 w 5181600"/>
                <a:gd name="connsiteY5" fmla="*/ 1359793 h 1359793"/>
                <a:gd name="connsiteX6" fmla="*/ 135979 w 5181600"/>
                <a:gd name="connsiteY6" fmla="*/ 1359793 h 1359793"/>
                <a:gd name="connsiteX7" fmla="*/ 0 w 5181600"/>
                <a:gd name="connsiteY7" fmla="*/ 1223814 h 1359793"/>
                <a:gd name="connsiteX8" fmla="*/ 0 w 5181600"/>
                <a:gd name="connsiteY8" fmla="*/ 135979 h 135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1600" h="1359793">
                  <a:moveTo>
                    <a:pt x="0" y="135979"/>
                  </a:moveTo>
                  <a:cubicBezTo>
                    <a:pt x="0" y="60880"/>
                    <a:pt x="60880" y="0"/>
                    <a:pt x="135979" y="0"/>
                  </a:cubicBezTo>
                  <a:lnTo>
                    <a:pt x="5045621" y="0"/>
                  </a:lnTo>
                  <a:cubicBezTo>
                    <a:pt x="5120720" y="0"/>
                    <a:pt x="5181600" y="60880"/>
                    <a:pt x="5181600" y="135979"/>
                  </a:cubicBezTo>
                  <a:lnTo>
                    <a:pt x="5181600" y="1223814"/>
                  </a:lnTo>
                  <a:cubicBezTo>
                    <a:pt x="5181600" y="1298913"/>
                    <a:pt x="5120720" y="1359793"/>
                    <a:pt x="5045621" y="1359793"/>
                  </a:cubicBezTo>
                  <a:lnTo>
                    <a:pt x="135979" y="1359793"/>
                  </a:lnTo>
                  <a:cubicBezTo>
                    <a:pt x="60880" y="1359793"/>
                    <a:pt x="0" y="1298913"/>
                    <a:pt x="0" y="1223814"/>
                  </a:cubicBezTo>
                  <a:lnTo>
                    <a:pt x="0" y="135979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5169" tIns="102870" rIns="102871" bIns="102870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162 Local Governments Participated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695101E-C0A8-4FCD-8972-9061D405D75F}"/>
                </a:ext>
              </a:extLst>
            </p:cNvPr>
            <p:cNvSpPr/>
            <p:nvPr/>
          </p:nvSpPr>
          <p:spPr>
            <a:xfrm>
              <a:off x="974179" y="1961604"/>
              <a:ext cx="1036320" cy="1087834"/>
            </a:xfrm>
            <a:prstGeom prst="roundRect">
              <a:avLst>
                <a:gd name="adj" fmla="val 10000"/>
              </a:avLst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E6391C-C767-4C71-8F39-ED7E8381264A}"/>
              </a:ext>
            </a:extLst>
          </p:cNvPr>
          <p:cNvGrpSpPr/>
          <p:nvPr/>
        </p:nvGrpSpPr>
        <p:grpSpPr>
          <a:xfrm>
            <a:off x="6172200" y="1823541"/>
            <a:ext cx="5181600" cy="1359793"/>
            <a:chOff x="6375663" y="275990"/>
            <a:chExt cx="5181600" cy="135979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5B82CF-650F-483E-B570-D5B540363222}"/>
                </a:ext>
              </a:extLst>
            </p:cNvPr>
            <p:cNvSpPr/>
            <p:nvPr/>
          </p:nvSpPr>
          <p:spPr>
            <a:xfrm>
              <a:off x="6375663" y="275990"/>
              <a:ext cx="5181600" cy="1359793"/>
            </a:xfrm>
            <a:custGeom>
              <a:avLst/>
              <a:gdLst>
                <a:gd name="connsiteX0" fmla="*/ 0 w 5181600"/>
                <a:gd name="connsiteY0" fmla="*/ 135979 h 1359793"/>
                <a:gd name="connsiteX1" fmla="*/ 135979 w 5181600"/>
                <a:gd name="connsiteY1" fmla="*/ 0 h 1359793"/>
                <a:gd name="connsiteX2" fmla="*/ 5045621 w 5181600"/>
                <a:gd name="connsiteY2" fmla="*/ 0 h 1359793"/>
                <a:gd name="connsiteX3" fmla="*/ 5181600 w 5181600"/>
                <a:gd name="connsiteY3" fmla="*/ 135979 h 1359793"/>
                <a:gd name="connsiteX4" fmla="*/ 5181600 w 5181600"/>
                <a:gd name="connsiteY4" fmla="*/ 1223814 h 1359793"/>
                <a:gd name="connsiteX5" fmla="*/ 5045621 w 5181600"/>
                <a:gd name="connsiteY5" fmla="*/ 1359793 h 1359793"/>
                <a:gd name="connsiteX6" fmla="*/ 135979 w 5181600"/>
                <a:gd name="connsiteY6" fmla="*/ 1359793 h 1359793"/>
                <a:gd name="connsiteX7" fmla="*/ 0 w 5181600"/>
                <a:gd name="connsiteY7" fmla="*/ 1223814 h 1359793"/>
                <a:gd name="connsiteX8" fmla="*/ 0 w 5181600"/>
                <a:gd name="connsiteY8" fmla="*/ 135979 h 135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1600" h="1359793">
                  <a:moveTo>
                    <a:pt x="0" y="135979"/>
                  </a:moveTo>
                  <a:cubicBezTo>
                    <a:pt x="0" y="60880"/>
                    <a:pt x="60880" y="0"/>
                    <a:pt x="135979" y="0"/>
                  </a:cubicBezTo>
                  <a:lnTo>
                    <a:pt x="5045621" y="0"/>
                  </a:lnTo>
                  <a:cubicBezTo>
                    <a:pt x="5120720" y="0"/>
                    <a:pt x="5181600" y="60880"/>
                    <a:pt x="5181600" y="135979"/>
                  </a:cubicBezTo>
                  <a:lnTo>
                    <a:pt x="5181600" y="1223814"/>
                  </a:lnTo>
                  <a:cubicBezTo>
                    <a:pt x="5181600" y="1298913"/>
                    <a:pt x="5120720" y="1359793"/>
                    <a:pt x="5045621" y="1359793"/>
                  </a:cubicBezTo>
                  <a:lnTo>
                    <a:pt x="135979" y="1359793"/>
                  </a:lnTo>
                  <a:cubicBezTo>
                    <a:pt x="60880" y="1359793"/>
                    <a:pt x="0" y="1298913"/>
                    <a:pt x="0" y="1223814"/>
                  </a:cubicBezTo>
                  <a:lnTo>
                    <a:pt x="0" y="135979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240708"/>
                <a:satOff val="5083"/>
                <a:lumOff val="13541"/>
                <a:alphaOff val="0"/>
              </a:schemeClr>
            </a:fillRef>
            <a:effectRef idx="1">
              <a:schemeClr val="accent2">
                <a:shade val="80000"/>
                <a:hueOff val="-240708"/>
                <a:satOff val="5083"/>
                <a:lumOff val="135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5169" tIns="102870" rIns="102871" bIns="102870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$22.1M in Motor Vehicle Fees Received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CB97B88-60FA-4BE0-9C31-B502B09CA05C}"/>
                </a:ext>
              </a:extLst>
            </p:cNvPr>
            <p:cNvSpPr/>
            <p:nvPr/>
          </p:nvSpPr>
          <p:spPr>
            <a:xfrm>
              <a:off x="6511642" y="411969"/>
              <a:ext cx="1036320" cy="1087834"/>
            </a:xfrm>
            <a:prstGeom prst="roundRect">
              <a:avLst>
                <a:gd name="adj" fmla="val 1000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-38983"/>
                <a:satOff val="-1125"/>
                <a:lumOff val="462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42680B-8052-4A98-8E0A-AFF66EC824F0}"/>
              </a:ext>
            </a:extLst>
          </p:cNvPr>
          <p:cNvGrpSpPr/>
          <p:nvPr/>
        </p:nvGrpSpPr>
        <p:grpSpPr>
          <a:xfrm>
            <a:off x="6155779" y="3320355"/>
            <a:ext cx="5181600" cy="1359793"/>
            <a:chOff x="838200" y="4817169"/>
            <a:chExt cx="5181600" cy="135979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916140B-27FF-4271-BA78-F326DF1FDAA9}"/>
                </a:ext>
              </a:extLst>
            </p:cNvPr>
            <p:cNvSpPr/>
            <p:nvPr/>
          </p:nvSpPr>
          <p:spPr>
            <a:xfrm>
              <a:off x="838200" y="4817169"/>
              <a:ext cx="5181600" cy="1359793"/>
            </a:xfrm>
            <a:custGeom>
              <a:avLst/>
              <a:gdLst>
                <a:gd name="connsiteX0" fmla="*/ 0 w 5181600"/>
                <a:gd name="connsiteY0" fmla="*/ 135979 h 1359793"/>
                <a:gd name="connsiteX1" fmla="*/ 135979 w 5181600"/>
                <a:gd name="connsiteY1" fmla="*/ 0 h 1359793"/>
                <a:gd name="connsiteX2" fmla="*/ 5045621 w 5181600"/>
                <a:gd name="connsiteY2" fmla="*/ 0 h 1359793"/>
                <a:gd name="connsiteX3" fmla="*/ 5181600 w 5181600"/>
                <a:gd name="connsiteY3" fmla="*/ 135979 h 1359793"/>
                <a:gd name="connsiteX4" fmla="*/ 5181600 w 5181600"/>
                <a:gd name="connsiteY4" fmla="*/ 1223814 h 1359793"/>
                <a:gd name="connsiteX5" fmla="*/ 5045621 w 5181600"/>
                <a:gd name="connsiteY5" fmla="*/ 1359793 h 1359793"/>
                <a:gd name="connsiteX6" fmla="*/ 135979 w 5181600"/>
                <a:gd name="connsiteY6" fmla="*/ 1359793 h 1359793"/>
                <a:gd name="connsiteX7" fmla="*/ 0 w 5181600"/>
                <a:gd name="connsiteY7" fmla="*/ 1223814 h 1359793"/>
                <a:gd name="connsiteX8" fmla="*/ 0 w 5181600"/>
                <a:gd name="connsiteY8" fmla="*/ 135979 h 135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1600" h="1359793">
                  <a:moveTo>
                    <a:pt x="0" y="135979"/>
                  </a:moveTo>
                  <a:cubicBezTo>
                    <a:pt x="0" y="60880"/>
                    <a:pt x="60880" y="0"/>
                    <a:pt x="135979" y="0"/>
                  </a:cubicBezTo>
                  <a:lnTo>
                    <a:pt x="5045621" y="0"/>
                  </a:lnTo>
                  <a:cubicBezTo>
                    <a:pt x="5120720" y="0"/>
                    <a:pt x="5181600" y="60880"/>
                    <a:pt x="5181600" y="135979"/>
                  </a:cubicBezTo>
                  <a:lnTo>
                    <a:pt x="5181600" y="1223814"/>
                  </a:lnTo>
                  <a:cubicBezTo>
                    <a:pt x="5181600" y="1298913"/>
                    <a:pt x="5120720" y="1359793"/>
                    <a:pt x="5045621" y="1359793"/>
                  </a:cubicBezTo>
                  <a:lnTo>
                    <a:pt x="135979" y="1359793"/>
                  </a:lnTo>
                  <a:cubicBezTo>
                    <a:pt x="60880" y="1359793"/>
                    <a:pt x="0" y="1298913"/>
                    <a:pt x="0" y="1223814"/>
                  </a:cubicBezTo>
                  <a:lnTo>
                    <a:pt x="0" y="135979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fillRef>
            <a:effectRef idx="1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5169" tIns="102870" rIns="102871" bIns="102870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$19.0M in Project Spending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2181D41-B113-448D-9695-B34DF80639FF}"/>
                </a:ext>
              </a:extLst>
            </p:cNvPr>
            <p:cNvSpPr/>
            <p:nvPr/>
          </p:nvSpPr>
          <p:spPr>
            <a:xfrm>
              <a:off x="974179" y="4953149"/>
              <a:ext cx="1036320" cy="1087834"/>
            </a:xfrm>
            <a:prstGeom prst="roundRect">
              <a:avLst>
                <a:gd name="adj" fmla="val 1000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2000" r="-22000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-77966"/>
                <a:satOff val="-2251"/>
                <a:lumOff val="924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E86C5F-8838-42F1-846F-0C1098BA6D48}"/>
              </a:ext>
            </a:extLst>
          </p:cNvPr>
          <p:cNvGrpSpPr/>
          <p:nvPr/>
        </p:nvGrpSpPr>
        <p:grpSpPr>
          <a:xfrm>
            <a:off x="838200" y="3320355"/>
            <a:ext cx="5181600" cy="1359793"/>
            <a:chOff x="6172200" y="1825625"/>
            <a:chExt cx="5181600" cy="135979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42C9754-8BC5-4ADD-ADCD-2D232A4C309F}"/>
                </a:ext>
              </a:extLst>
            </p:cNvPr>
            <p:cNvSpPr/>
            <p:nvPr/>
          </p:nvSpPr>
          <p:spPr>
            <a:xfrm>
              <a:off x="6172200" y="1825625"/>
              <a:ext cx="5181600" cy="1359793"/>
            </a:xfrm>
            <a:custGeom>
              <a:avLst/>
              <a:gdLst>
                <a:gd name="connsiteX0" fmla="*/ 0 w 5181600"/>
                <a:gd name="connsiteY0" fmla="*/ 135979 h 1359793"/>
                <a:gd name="connsiteX1" fmla="*/ 135979 w 5181600"/>
                <a:gd name="connsiteY1" fmla="*/ 0 h 1359793"/>
                <a:gd name="connsiteX2" fmla="*/ 5045621 w 5181600"/>
                <a:gd name="connsiteY2" fmla="*/ 0 h 1359793"/>
                <a:gd name="connsiteX3" fmla="*/ 5181600 w 5181600"/>
                <a:gd name="connsiteY3" fmla="*/ 135979 h 1359793"/>
                <a:gd name="connsiteX4" fmla="*/ 5181600 w 5181600"/>
                <a:gd name="connsiteY4" fmla="*/ 1223814 h 1359793"/>
                <a:gd name="connsiteX5" fmla="*/ 5045621 w 5181600"/>
                <a:gd name="connsiteY5" fmla="*/ 1359793 h 1359793"/>
                <a:gd name="connsiteX6" fmla="*/ 135979 w 5181600"/>
                <a:gd name="connsiteY6" fmla="*/ 1359793 h 1359793"/>
                <a:gd name="connsiteX7" fmla="*/ 0 w 5181600"/>
                <a:gd name="connsiteY7" fmla="*/ 1223814 h 1359793"/>
                <a:gd name="connsiteX8" fmla="*/ 0 w 5181600"/>
                <a:gd name="connsiteY8" fmla="*/ 135979 h 135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1600" h="1359793">
                  <a:moveTo>
                    <a:pt x="0" y="135979"/>
                  </a:moveTo>
                  <a:cubicBezTo>
                    <a:pt x="0" y="60880"/>
                    <a:pt x="60880" y="0"/>
                    <a:pt x="135979" y="0"/>
                  </a:cubicBezTo>
                  <a:lnTo>
                    <a:pt x="5045621" y="0"/>
                  </a:lnTo>
                  <a:cubicBezTo>
                    <a:pt x="5120720" y="0"/>
                    <a:pt x="5181600" y="60880"/>
                    <a:pt x="5181600" y="135979"/>
                  </a:cubicBezTo>
                  <a:lnTo>
                    <a:pt x="5181600" y="1223814"/>
                  </a:lnTo>
                  <a:cubicBezTo>
                    <a:pt x="5181600" y="1298913"/>
                    <a:pt x="5120720" y="1359793"/>
                    <a:pt x="5045621" y="1359793"/>
                  </a:cubicBezTo>
                  <a:lnTo>
                    <a:pt x="135979" y="1359793"/>
                  </a:lnTo>
                  <a:cubicBezTo>
                    <a:pt x="60880" y="1359793"/>
                    <a:pt x="0" y="1298913"/>
                    <a:pt x="0" y="1223814"/>
                  </a:cubicBezTo>
                  <a:lnTo>
                    <a:pt x="0" y="135979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5169" tIns="102870" rIns="102871" bIns="102870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368 Projects Implemented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A6EE7C7-4ED4-45A9-8B22-ECEB2D006380}"/>
                </a:ext>
              </a:extLst>
            </p:cNvPr>
            <p:cNvSpPr/>
            <p:nvPr/>
          </p:nvSpPr>
          <p:spPr>
            <a:xfrm>
              <a:off x="6308179" y="1961604"/>
              <a:ext cx="1036320" cy="1087834"/>
            </a:xfrm>
            <a:prstGeom prst="roundRect">
              <a:avLst>
                <a:gd name="adj" fmla="val 10000"/>
              </a:avLst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CED847-8F9D-4400-ACB5-349CA3BD0725}"/>
              </a:ext>
            </a:extLst>
          </p:cNvPr>
          <p:cNvGrpSpPr/>
          <p:nvPr/>
        </p:nvGrpSpPr>
        <p:grpSpPr>
          <a:xfrm>
            <a:off x="838200" y="4813182"/>
            <a:ext cx="5181600" cy="1359793"/>
            <a:chOff x="6172200" y="3321397"/>
            <a:chExt cx="5181600" cy="135979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1627DD6-3448-4103-B652-6AF8825D916C}"/>
                </a:ext>
              </a:extLst>
            </p:cNvPr>
            <p:cNvSpPr/>
            <p:nvPr/>
          </p:nvSpPr>
          <p:spPr>
            <a:xfrm>
              <a:off x="6172200" y="3321397"/>
              <a:ext cx="5181600" cy="1359793"/>
            </a:xfrm>
            <a:custGeom>
              <a:avLst/>
              <a:gdLst>
                <a:gd name="connsiteX0" fmla="*/ 0 w 5181600"/>
                <a:gd name="connsiteY0" fmla="*/ 135979 h 1359793"/>
                <a:gd name="connsiteX1" fmla="*/ 135979 w 5181600"/>
                <a:gd name="connsiteY1" fmla="*/ 0 h 1359793"/>
                <a:gd name="connsiteX2" fmla="*/ 5045621 w 5181600"/>
                <a:gd name="connsiteY2" fmla="*/ 0 h 1359793"/>
                <a:gd name="connsiteX3" fmla="*/ 5181600 w 5181600"/>
                <a:gd name="connsiteY3" fmla="*/ 135979 h 1359793"/>
                <a:gd name="connsiteX4" fmla="*/ 5181600 w 5181600"/>
                <a:gd name="connsiteY4" fmla="*/ 1223814 h 1359793"/>
                <a:gd name="connsiteX5" fmla="*/ 5045621 w 5181600"/>
                <a:gd name="connsiteY5" fmla="*/ 1359793 h 1359793"/>
                <a:gd name="connsiteX6" fmla="*/ 135979 w 5181600"/>
                <a:gd name="connsiteY6" fmla="*/ 1359793 h 1359793"/>
                <a:gd name="connsiteX7" fmla="*/ 0 w 5181600"/>
                <a:gd name="connsiteY7" fmla="*/ 1223814 h 1359793"/>
                <a:gd name="connsiteX8" fmla="*/ 0 w 5181600"/>
                <a:gd name="connsiteY8" fmla="*/ 135979 h 135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1600" h="1359793">
                  <a:moveTo>
                    <a:pt x="0" y="135979"/>
                  </a:moveTo>
                  <a:cubicBezTo>
                    <a:pt x="0" y="60880"/>
                    <a:pt x="60880" y="0"/>
                    <a:pt x="135979" y="0"/>
                  </a:cubicBezTo>
                  <a:lnTo>
                    <a:pt x="5045621" y="0"/>
                  </a:lnTo>
                  <a:cubicBezTo>
                    <a:pt x="5120720" y="0"/>
                    <a:pt x="5181600" y="60880"/>
                    <a:pt x="5181600" y="135979"/>
                  </a:cubicBezTo>
                  <a:lnTo>
                    <a:pt x="5181600" y="1223814"/>
                  </a:lnTo>
                  <a:cubicBezTo>
                    <a:pt x="5181600" y="1298913"/>
                    <a:pt x="5120720" y="1359793"/>
                    <a:pt x="5045621" y="1359793"/>
                  </a:cubicBezTo>
                  <a:lnTo>
                    <a:pt x="135979" y="1359793"/>
                  </a:lnTo>
                  <a:cubicBezTo>
                    <a:pt x="60880" y="1359793"/>
                    <a:pt x="0" y="1298913"/>
                    <a:pt x="0" y="1223814"/>
                  </a:cubicBezTo>
                  <a:lnTo>
                    <a:pt x="0" y="135979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240708"/>
                <a:satOff val="5083"/>
                <a:lumOff val="13541"/>
                <a:alphaOff val="0"/>
              </a:schemeClr>
            </a:fillRef>
            <a:effectRef idx="1">
              <a:schemeClr val="accent2">
                <a:shade val="80000"/>
                <a:hueOff val="-240708"/>
                <a:satOff val="5083"/>
                <a:lumOff val="135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5169" tIns="102870" rIns="102871" bIns="102870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259 Projects had Quantifiable Emission Reductions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0095D07-EC8B-4D06-ABE9-12D8365D14B3}"/>
                </a:ext>
              </a:extLst>
            </p:cNvPr>
            <p:cNvSpPr/>
            <p:nvPr/>
          </p:nvSpPr>
          <p:spPr>
            <a:xfrm>
              <a:off x="6308179" y="3457376"/>
              <a:ext cx="1036320" cy="1087834"/>
            </a:xfrm>
            <a:prstGeom prst="roundRect">
              <a:avLst>
                <a:gd name="adj" fmla="val 10000"/>
              </a:avLst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9000" r="-29000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-38983"/>
                <a:satOff val="-1125"/>
                <a:lumOff val="462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07AD29-D41C-404F-AA44-2958185689D9}"/>
              </a:ext>
            </a:extLst>
          </p:cNvPr>
          <p:cNvGrpSpPr/>
          <p:nvPr/>
        </p:nvGrpSpPr>
        <p:grpSpPr>
          <a:xfrm>
            <a:off x="6172200" y="4817169"/>
            <a:ext cx="5181600" cy="1359793"/>
            <a:chOff x="6172200" y="4817169"/>
            <a:chExt cx="5181600" cy="135979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B6D303-87D1-4036-B5B8-3C504D2FA5BB}"/>
                </a:ext>
              </a:extLst>
            </p:cNvPr>
            <p:cNvSpPr/>
            <p:nvPr/>
          </p:nvSpPr>
          <p:spPr>
            <a:xfrm>
              <a:off x="6172200" y="4817169"/>
              <a:ext cx="5181600" cy="1359793"/>
            </a:xfrm>
            <a:custGeom>
              <a:avLst/>
              <a:gdLst>
                <a:gd name="connsiteX0" fmla="*/ 0 w 5181600"/>
                <a:gd name="connsiteY0" fmla="*/ 135979 h 1359793"/>
                <a:gd name="connsiteX1" fmla="*/ 135979 w 5181600"/>
                <a:gd name="connsiteY1" fmla="*/ 0 h 1359793"/>
                <a:gd name="connsiteX2" fmla="*/ 5045621 w 5181600"/>
                <a:gd name="connsiteY2" fmla="*/ 0 h 1359793"/>
                <a:gd name="connsiteX3" fmla="*/ 5181600 w 5181600"/>
                <a:gd name="connsiteY3" fmla="*/ 135979 h 1359793"/>
                <a:gd name="connsiteX4" fmla="*/ 5181600 w 5181600"/>
                <a:gd name="connsiteY4" fmla="*/ 1223814 h 1359793"/>
                <a:gd name="connsiteX5" fmla="*/ 5045621 w 5181600"/>
                <a:gd name="connsiteY5" fmla="*/ 1359793 h 1359793"/>
                <a:gd name="connsiteX6" fmla="*/ 135979 w 5181600"/>
                <a:gd name="connsiteY6" fmla="*/ 1359793 h 1359793"/>
                <a:gd name="connsiteX7" fmla="*/ 0 w 5181600"/>
                <a:gd name="connsiteY7" fmla="*/ 1223814 h 1359793"/>
                <a:gd name="connsiteX8" fmla="*/ 0 w 5181600"/>
                <a:gd name="connsiteY8" fmla="*/ 135979 h 135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1600" h="1359793">
                  <a:moveTo>
                    <a:pt x="0" y="135979"/>
                  </a:moveTo>
                  <a:cubicBezTo>
                    <a:pt x="0" y="60880"/>
                    <a:pt x="60880" y="0"/>
                    <a:pt x="135979" y="0"/>
                  </a:cubicBezTo>
                  <a:lnTo>
                    <a:pt x="5045621" y="0"/>
                  </a:lnTo>
                  <a:cubicBezTo>
                    <a:pt x="5120720" y="0"/>
                    <a:pt x="5181600" y="60880"/>
                    <a:pt x="5181600" y="135979"/>
                  </a:cubicBezTo>
                  <a:lnTo>
                    <a:pt x="5181600" y="1223814"/>
                  </a:lnTo>
                  <a:cubicBezTo>
                    <a:pt x="5181600" y="1298913"/>
                    <a:pt x="5120720" y="1359793"/>
                    <a:pt x="5045621" y="1359793"/>
                  </a:cubicBezTo>
                  <a:lnTo>
                    <a:pt x="135979" y="1359793"/>
                  </a:lnTo>
                  <a:cubicBezTo>
                    <a:pt x="60880" y="1359793"/>
                    <a:pt x="0" y="1298913"/>
                    <a:pt x="0" y="1223814"/>
                  </a:cubicBezTo>
                  <a:lnTo>
                    <a:pt x="0" y="135979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fillRef>
            <a:effectRef idx="1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5169" tIns="102870" rIns="102871" bIns="102870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141 Tons/year of Emissions Reduced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33E8816-5D90-47BA-8DE0-C1E9D2FAA6C8}"/>
                </a:ext>
              </a:extLst>
            </p:cNvPr>
            <p:cNvSpPr/>
            <p:nvPr/>
          </p:nvSpPr>
          <p:spPr>
            <a:xfrm>
              <a:off x="6308179" y="4953149"/>
              <a:ext cx="1036320" cy="1087834"/>
            </a:xfrm>
            <a:prstGeom prst="roundRect">
              <a:avLst>
                <a:gd name="adj" fmla="val 10000"/>
              </a:avLst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-77966"/>
                <a:satOff val="-2251"/>
                <a:lumOff val="924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Motor Vehicle Funds</a:t>
            </a:r>
            <a:r>
              <a:rPr lang="en-US" baseline="30000" dirty="0"/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($M)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734661"/>
              </p:ext>
            </p:extLst>
          </p:nvPr>
        </p:nvGraphicFramePr>
        <p:xfrm>
          <a:off x="838197" y="1412394"/>
          <a:ext cx="10515603" cy="4171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8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8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8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8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218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</a:t>
                      </a:r>
                      <a:b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MV Fees</a:t>
                      </a:r>
                      <a:b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b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Spending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Ending</a:t>
                      </a:r>
                      <a:b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Pre-designated</a:t>
                      </a:r>
                      <a:b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Funds</a:t>
                      </a:r>
                      <a:b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Remaining</a:t>
                      </a:r>
                      <a:endParaRPr lang="en-US" sz="1800" baseline="30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2014-15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$43.5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$21.7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$17.0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$48.3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$31.8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$16.4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2015-16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$45.8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/>
                </a:tc>
                <a:tc>
                  <a:txBody>
                    <a:bodyPr/>
                    <a:lstStyle/>
                    <a:p>
                      <a:pPr marL="0" marR="0" lv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22.1</a:t>
                      </a:r>
                    </a:p>
                  </a:txBody>
                  <a:tcPr marL="68580" marR="502920" marT="0" marB="0" anchor="ctr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$19.2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$48.8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$34.0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$14.9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2016-17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$52.7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$22.6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$17.7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$57.6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$49.3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/>
                </a:tc>
                <a:tc>
                  <a:txBody>
                    <a:bodyPr/>
                    <a:lstStyle/>
                    <a:p>
                      <a:pPr marL="0" marR="0" lv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$8.4</a:t>
                      </a:r>
                    </a:p>
                  </a:txBody>
                  <a:tcPr marL="68580" marR="502920" marT="0" marB="0" anchor="ctr"/>
                </a:tc>
                <a:extLst>
                  <a:ext uri="{0D108BD9-81ED-4DB2-BD59-A6C34878D82A}">
                    <a16:rowId xmlns:a16="http://schemas.microsoft.com/office/drawing/2014/main" val="1786059969"/>
                  </a:ext>
                </a:extLst>
              </a:tr>
              <a:tr h="5499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2017-18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$57.6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$21.8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$19.0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$60.4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$51.3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$9.1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02920" marT="0" marB="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2018-19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$60.1</a:t>
                      </a:r>
                    </a:p>
                  </a:txBody>
                  <a:tcPr marL="68580" marR="502920" marT="0" marB="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$22.1</a:t>
                      </a:r>
                    </a:p>
                  </a:txBody>
                  <a:tcPr marL="68580" marR="502920" marT="0" marB="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$19.0</a:t>
                      </a:r>
                    </a:p>
                  </a:txBody>
                  <a:tcPr marL="68580" marR="502920" marT="0" marB="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$64.4</a:t>
                      </a:r>
                    </a:p>
                  </a:txBody>
                  <a:tcPr marL="68580" marR="502920" marT="0" marB="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$56.5</a:t>
                      </a:r>
                    </a:p>
                  </a:txBody>
                  <a:tcPr marL="68580" marR="502920" marT="0" marB="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$7.9</a:t>
                      </a:r>
                    </a:p>
                  </a:txBody>
                  <a:tcPr marL="68580" marR="50292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1208" y="5631070"/>
            <a:ext cx="366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Totals may vary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62545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920607"/>
              </p:ext>
            </p:extLst>
          </p:nvPr>
        </p:nvGraphicFramePr>
        <p:xfrm>
          <a:off x="621381" y="2168167"/>
          <a:ext cx="5817125" cy="3487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1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167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County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7D3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Emission Reduced</a:t>
                      </a:r>
                      <a:r>
                        <a:rPr lang="en-US" sz="2000" baseline="0" dirty="0"/>
                        <a:t> (Tons/Year)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3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ROG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NOx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PM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CO/7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Totals*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7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Los Angeles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63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37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37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Riverside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37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San Bernardino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37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Totals*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33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Picture 2" descr="Image result for santa monica altcar exp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61" y="2347274"/>
            <a:ext cx="5098014" cy="318625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621381" y="5656084"/>
            <a:ext cx="370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Totals may vary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98321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FY 2018-19 Project Implementation &amp; </a:t>
            </a:r>
            <a:br>
              <a:rPr lang="en-US" sz="3600" dirty="0"/>
            </a:br>
            <a:r>
              <a:rPr lang="en-US" sz="3600" dirty="0"/>
              <a:t>Emission Reductions*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891275"/>
              </p:ext>
            </p:extLst>
          </p:nvPr>
        </p:nvGraphicFramePr>
        <p:xfrm>
          <a:off x="576470" y="1557130"/>
          <a:ext cx="11085443" cy="4878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8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8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9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07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Category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Projects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Projects Quantified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Projects Quantified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Emissions Reduced (lbs/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Cost-Effectiveness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($/</a:t>
                      </a:r>
                      <a:r>
                        <a:rPr lang="en-US" sz="20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71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Transportation Demand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129,219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$28.90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71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71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Fuels /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 Vehicles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$63.13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71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Miscellaneous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$21.59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8679094"/>
                  </a:ext>
                </a:extLst>
              </a:tr>
              <a:tr h="37171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Transportation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(Transit &amp; Rail)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$69.26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283708"/>
                  </a:ext>
                </a:extLst>
              </a:tr>
              <a:tr h="37171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Reduction Strategies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$42.54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71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Bicycles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$438.13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70340"/>
                  </a:ext>
                </a:extLst>
              </a:tr>
              <a:tr h="37171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$384.60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85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Education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2497915"/>
                  </a:ext>
                </a:extLst>
              </a:tr>
              <a:tr h="18585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Totals: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282,377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$25.07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8283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036238-9CC2-49B7-B4CE-37E1BC2A6E98}"/>
              </a:ext>
            </a:extLst>
          </p:cNvPr>
          <p:cNvSpPr txBox="1"/>
          <p:nvPr/>
        </p:nvSpPr>
        <p:spPr>
          <a:xfrm>
            <a:off x="576470" y="6421986"/>
            <a:ext cx="366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Totals may vary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364590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Outreach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5799" y="1825624"/>
            <a:ext cx="533400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Conduct training sessions</a:t>
            </a:r>
          </a:p>
          <a:p>
            <a:pPr lvl="1"/>
            <a:r>
              <a:rPr lang="en-US" dirty="0"/>
              <a:t>Eligibility</a:t>
            </a:r>
          </a:p>
          <a:p>
            <a:pPr lvl="1"/>
            <a:r>
              <a:rPr lang="en-US" dirty="0"/>
              <a:t>Emissions analysis</a:t>
            </a:r>
          </a:p>
          <a:p>
            <a:pPr lvl="1"/>
            <a:r>
              <a:rPr lang="en-US" dirty="0"/>
              <a:t>Accounting requirements</a:t>
            </a:r>
          </a:p>
          <a:p>
            <a:r>
              <a:rPr lang="en-US" dirty="0"/>
              <a:t>Assist local governments</a:t>
            </a:r>
          </a:p>
          <a:p>
            <a:pPr lvl="1"/>
            <a:r>
              <a:rPr lang="en-US" dirty="0"/>
              <a:t>policymakers </a:t>
            </a:r>
          </a:p>
          <a:p>
            <a:pPr lvl="1"/>
            <a:r>
              <a:rPr lang="en-US" dirty="0"/>
              <a:t>decision-making process</a:t>
            </a:r>
          </a:p>
          <a:p>
            <a:r>
              <a:rPr lang="en-US" dirty="0"/>
              <a:t>Encourage fund leveraging</a:t>
            </a:r>
          </a:p>
          <a:p>
            <a:r>
              <a:rPr lang="en-US" dirty="0"/>
              <a:t>COG Briefings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CB28-FD79-4BE0-9A0F-83B40F17B28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8" name="Picture 4" descr="black smartphone near per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3230"/>
            <a:ext cx="5181600" cy="345612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02125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49C77A7AE38B4C83848715952DADD6" ma:contentTypeVersion="13" ma:contentTypeDescription="Create a new document." ma:contentTypeScope="" ma:versionID="f65be1526a0d7e34408d19f7328c6b10">
  <xsd:schema xmlns:xsd="http://www.w3.org/2001/XMLSchema" xmlns:xs="http://www.w3.org/2001/XMLSchema" xmlns:p="http://schemas.microsoft.com/office/2006/metadata/properties" xmlns:ns3="845a708d-31b8-4f4a-9e43-4c5c08a51bd0" xmlns:ns4="dce18404-e53f-495e-b38a-1dc5fd12a440" targetNamespace="http://schemas.microsoft.com/office/2006/metadata/properties" ma:root="true" ma:fieldsID="20e2d164f330e67a5a8a11386df42568" ns3:_="" ns4:_="">
    <xsd:import namespace="845a708d-31b8-4f4a-9e43-4c5c08a51bd0"/>
    <xsd:import namespace="dce18404-e53f-495e-b38a-1dc5fd12a4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5a708d-31b8-4f4a-9e43-4c5c08a51b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18404-e53f-495e-b38a-1dc5fd12a4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404A3D-CC01-4E13-82DB-A5AA4A4369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5D2C4B-690B-4367-9300-B0FB21F65D2C}">
  <ds:schemaRefs>
    <ds:schemaRef ds:uri="845a708d-31b8-4f4a-9e43-4c5c08a51bd0"/>
    <ds:schemaRef ds:uri="http://purl.org/dc/terms/"/>
    <ds:schemaRef ds:uri="dce18404-e53f-495e-b38a-1dc5fd12a44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E3EC61-E2E3-48AE-A17E-7825B2F829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5a708d-31b8-4f4a-9e43-4c5c08a51bd0"/>
    <ds:schemaRef ds:uri="dce18404-e53f-495e-b38a-1dc5fd12a4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8093</TotalTime>
  <Words>790</Words>
  <Application>Microsoft Office PowerPoint</Application>
  <PresentationFormat>Widescreen</PresentationFormat>
  <Paragraphs>265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Courier New</vt:lpstr>
      <vt:lpstr>Symbol</vt:lpstr>
      <vt:lpstr>Office Theme</vt:lpstr>
      <vt:lpstr>AB 2766</vt:lpstr>
      <vt:lpstr>Purpose of Report </vt:lpstr>
      <vt:lpstr>AB 2766 (adopted 1990)</vt:lpstr>
      <vt:lpstr>Program Cycle</vt:lpstr>
      <vt:lpstr>Program Summary</vt:lpstr>
      <vt:lpstr>History of Motor Vehicle Funds* ($M)</vt:lpstr>
      <vt:lpstr>Emission Reduction</vt:lpstr>
      <vt:lpstr>FY 2018-19 Project Implementation &amp;  Emission Reductions*</vt:lpstr>
      <vt:lpstr>Program Outreach</vt:lpstr>
      <vt:lpstr>Audit Outcomes</vt:lpstr>
      <vt:lpstr>Going Forward</vt:lpstr>
      <vt:lpstr>Questions?</vt:lpstr>
      <vt:lpstr>South Coast AQMD Staff</vt:lpstr>
    </vt:vector>
  </TitlesOfParts>
  <Company>South Coast A.Q.M.D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 2766</dc:title>
  <dc:creator>Elliott Popel</dc:creator>
  <cp:lastModifiedBy>Kathryn Morrison</cp:lastModifiedBy>
  <cp:revision>171</cp:revision>
  <dcterms:created xsi:type="dcterms:W3CDTF">2019-09-11T21:19:57Z</dcterms:created>
  <dcterms:modified xsi:type="dcterms:W3CDTF">2021-02-02T01:17:23Z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0x010100C949C77A7AE38B4C83848715952DADD6</vt:lpwstr>
  </property>
</Properties>
</file>